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06" r:id="rId1"/>
  </p:sldMasterIdLst>
  <p:sldIdLst>
    <p:sldId id="256" r:id="rId2"/>
    <p:sldId id="267" r:id="rId3"/>
    <p:sldId id="265" r:id="rId4"/>
    <p:sldId id="268" r:id="rId5"/>
    <p:sldId id="270" r:id="rId6"/>
    <p:sldId id="275" r:id="rId7"/>
    <p:sldId id="274" r:id="rId8"/>
    <p:sldId id="257" r:id="rId9"/>
    <p:sldId id="259" r:id="rId10"/>
    <p:sldId id="260" r:id="rId11"/>
    <p:sldId id="261" r:id="rId12"/>
    <p:sldId id="262" r:id="rId13"/>
    <p:sldId id="263" r:id="rId14"/>
    <p:sldId id="264" r:id="rId15"/>
    <p:sldId id="273" r:id="rId16"/>
    <p:sldId id="266" r:id="rId17"/>
    <p:sldId id="269" r:id="rId18"/>
    <p:sldId id="271" r:id="rId19"/>
    <p:sldId id="272" r:id="rId2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66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סגנון ביניים 4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aximized" horzBarState="maximized">
    <p:restoredLeft sz="65433" autoAdjust="0"/>
    <p:restoredTop sz="86462" autoAdjust="0"/>
  </p:normalViewPr>
  <p:slideViewPr>
    <p:cSldViewPr snapToGrid="0">
      <p:cViewPr varScale="1">
        <p:scale>
          <a:sx n="112" d="100"/>
          <a:sy n="112" d="100"/>
        </p:scale>
        <p:origin x="49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579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935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04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2519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981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584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0742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011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40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980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338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931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535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617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100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843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FD634-8BA7-49F4-9094-E3CF1212AF66}" type="datetimeFigureOut">
              <a:rPr lang="he-IL" smtClean="0"/>
              <a:t>ד'/אדר/תשע"ז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2BF553-D909-4073-B566-9DDFCDC4C6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040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flipagram.com/f/14IbYxYXSj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jpeg"/><Relationship Id="rId2" Type="http://schemas.openxmlformats.org/officeDocument/2006/relationships/image" Target="../media/image8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microsoft.com/office/2007/relationships/hdphoto" Target="../media/hdphoto4.wdp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91912" y="1537532"/>
            <a:ext cx="11848688" cy="881450"/>
          </a:xfrm>
        </p:spPr>
        <p:txBody>
          <a:bodyPr>
            <a:noAutofit/>
          </a:bodyPr>
          <a:lstStyle/>
          <a:p>
            <a:pPr algn="ctr"/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  <a:t/>
            </a:r>
            <a:br>
              <a:rPr lang="he-IL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</a:br>
            <a:r>
              <a:rPr lang="he-IL" b="1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  <a:t/>
            </a:r>
            <a:br>
              <a:rPr lang="he-IL" b="1" dirty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</a:br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  <a:t/>
            </a:r>
            <a:br>
              <a:rPr lang="he-IL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</a:br>
            <a:r>
              <a:rPr lang="he-IL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n-cs"/>
              </a:rPr>
              <a:t>שבוע עתודה מדעית טכנולוגית- חט"ב</a:t>
            </a:r>
            <a:endParaRPr lang="he-IL" b="1" dirty="0">
              <a:solidFill>
                <a:schemeClr val="accent6">
                  <a:lumMod val="75000"/>
                </a:schemeClr>
              </a:solidFill>
              <a:latin typeface="David" panose="020E0502060401010101" pitchFamily="34" charset="-79"/>
              <a:cs typeface="+mn-cs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918408" y="2528263"/>
            <a:ext cx="9144000" cy="1863114"/>
          </a:xfrm>
        </p:spPr>
        <p:txBody>
          <a:bodyPr>
            <a:noAutofit/>
          </a:bodyPr>
          <a:lstStyle/>
          <a:p>
            <a:pPr algn="ctr"/>
            <a:r>
              <a:rPr lang="he-IL" sz="28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+mj-cs"/>
              </a:rPr>
              <a:t>עירוני ג' ע"ש מוטה גור - מודיעין </a:t>
            </a:r>
          </a:p>
          <a:p>
            <a:pPr algn="ctr"/>
            <a:r>
              <a:rPr lang="he-IL" sz="28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+mj-cs"/>
              </a:rPr>
              <a:t>19-24/2/2017 </a:t>
            </a:r>
          </a:p>
          <a:p>
            <a:pPr algn="ctr"/>
            <a:r>
              <a:rPr lang="he-IL" sz="2800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+mj-cs"/>
              </a:rPr>
              <a:t>תשע"ז</a:t>
            </a:r>
          </a:p>
        </p:txBody>
      </p:sp>
      <p:pic>
        <p:nvPicPr>
          <p:cNvPr id="1026" name="Picture 2" descr="תוצאת תמונה עבור עמ&quot;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45" y="186097"/>
            <a:ext cx="2044287" cy="1792160"/>
          </a:xfrm>
          <a:prstGeom prst="rect">
            <a:avLst/>
          </a:prstGeom>
        </p:spPr>
      </p:pic>
      <p:pic>
        <p:nvPicPr>
          <p:cNvPr id="4" name="Picture 2" descr="C:\Users\user\Desktop\לוגו עמט קטן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88" y="4428935"/>
            <a:ext cx="2290724" cy="19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8292" y="302652"/>
            <a:ext cx="94705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ביולוגיה - ביוחקר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4" y="1260389"/>
            <a:ext cx="5148702" cy="397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328372" y="5469439"/>
            <a:ext cx="549704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שקד מכיתה יא' בתכנית אלפא מכון ויצמן</a:t>
            </a:r>
          </a:p>
          <a:p>
            <a:pPr algn="ctr"/>
            <a:r>
              <a:rPr lang="he-IL" dirty="0" smtClean="0"/>
              <a:t>מרצה  על:</a:t>
            </a:r>
          </a:p>
          <a:p>
            <a:pPr algn="ctr"/>
            <a:r>
              <a:rPr lang="he-IL" dirty="0" smtClean="0"/>
              <a:t> </a:t>
            </a:r>
            <a:r>
              <a:rPr lang="he-IL" b="1" dirty="0" smtClean="0"/>
              <a:t> </a:t>
            </a:r>
            <a:r>
              <a:rPr lang="he-IL" b="1" dirty="0"/>
              <a:t>השפעת הגורמים בקרישת דם על קליטת מח העצם?</a:t>
            </a:r>
            <a:endParaRPr lang="en-US" b="1" dirty="0"/>
          </a:p>
          <a:p>
            <a:pPr algn="ctr"/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50" y="1260389"/>
            <a:ext cx="5609966" cy="397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0246" y="5621839"/>
            <a:ext cx="516055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הרצאה – תלמידות </a:t>
            </a:r>
            <a:r>
              <a:rPr lang="he-IL" dirty="0" err="1" smtClean="0"/>
              <a:t>יב</a:t>
            </a:r>
            <a:r>
              <a:rPr lang="he-IL" dirty="0" smtClean="0"/>
              <a:t>' מגמת ביולוגיה מרצות על נושא </a:t>
            </a:r>
            <a:r>
              <a:rPr lang="he-IL" dirty="0" err="1" smtClean="0"/>
              <a:t>הביוחקר</a:t>
            </a:r>
            <a:r>
              <a:rPr lang="he-IL" dirty="0" smtClean="0"/>
              <a:t> שלהן: </a:t>
            </a:r>
          </a:p>
          <a:p>
            <a:pPr algn="ctr"/>
            <a:r>
              <a:rPr lang="he-IL" b="1" dirty="0" smtClean="0"/>
              <a:t>השפעת השום על כמות חיידקי</a:t>
            </a:r>
            <a:r>
              <a:rPr lang="en-US" b="1" dirty="0" smtClean="0"/>
              <a:t>e.coli </a:t>
            </a:r>
            <a:r>
              <a:rPr lang="he-IL" b="1" dirty="0" smtClean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8187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8293" y="165208"/>
            <a:ext cx="94705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שילוב בין מדע ואומנות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7576" y="4065006"/>
            <a:ext cx="41960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יצירת סרטון </a:t>
            </a:r>
            <a:r>
              <a:rPr lang="he-IL" sz="2000" dirty="0" smtClean="0"/>
              <a:t>בנושא כוח הכבידה באמצעות אפליקציית פליפה </a:t>
            </a:r>
            <a:r>
              <a:rPr lang="he-IL" sz="2000" dirty="0" err="1" smtClean="0"/>
              <a:t>גראם</a:t>
            </a:r>
            <a:endParaRPr lang="he-IL" sz="2000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73" y="2322751"/>
            <a:ext cx="2842788" cy="241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587" y="1113576"/>
            <a:ext cx="2780007" cy="241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413237" y="5435948"/>
            <a:ext cx="452828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הרצאה - מגלים </a:t>
            </a:r>
            <a:r>
              <a:rPr lang="he-IL" b="1" dirty="0"/>
              <a:t>גשרים </a:t>
            </a:r>
            <a:r>
              <a:rPr lang="he-IL" b="1" dirty="0" smtClean="0"/>
              <a:t>וקשרים</a:t>
            </a:r>
          </a:p>
          <a:p>
            <a:r>
              <a:rPr lang="he-IL" b="1" dirty="0" smtClean="0"/>
              <a:t> </a:t>
            </a:r>
            <a:r>
              <a:rPr lang="he-IL" dirty="0" smtClean="0"/>
              <a:t>בעולם האומנות</a:t>
            </a:r>
          </a:p>
          <a:p>
            <a:r>
              <a:rPr lang="he-IL" dirty="0" smtClean="0"/>
              <a:t>שימוש בצבעים, חיתוך הזהב.</a:t>
            </a:r>
            <a:endParaRPr lang="he-IL" dirty="0"/>
          </a:p>
          <a:p>
            <a:endParaRPr lang="he-I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35" y="1452569"/>
            <a:ext cx="3083603" cy="234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27" y="4418949"/>
            <a:ext cx="2731591" cy="2266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9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8293" y="334090"/>
            <a:ext cx="94705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פיזיקה</a:t>
            </a:r>
          </a:p>
        </p:txBody>
      </p:sp>
      <p:pic>
        <p:nvPicPr>
          <p:cNvPr id="7" name="VID-20170220-WA007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743" y="1409294"/>
            <a:ext cx="2907290" cy="5136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VID-20170220-WA007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2632" y="1409294"/>
            <a:ext cx="4685129" cy="2651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VID-20170220-WA0078 (1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360" y="1409294"/>
            <a:ext cx="2963469" cy="5236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762632" y="4638035"/>
            <a:ext cx="479289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 smtClean="0"/>
              <a:t>בניית דגמים בפיזיקה - המרות אנרגיה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206750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07922" y="734179"/>
            <a:ext cx="94705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הרצאה של מהנדסת  תקשורת </a:t>
            </a:r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</a:rPr>
              <a:t>מ"אינטל"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על חידושים טכנולוגים </a:t>
            </a:r>
            <a:endParaRPr lang="he-IL" sz="4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AutoShape 2" descr="תוצאת תמונה עבור מכונית ללא נהג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8" name="AutoShape 4" descr="תוצאת תמונה עבור מכונית ללא נהג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03" y="3186157"/>
            <a:ext cx="5208948" cy="211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480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5035" y="304438"/>
            <a:ext cx="709541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משחקי מתמטיקה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870" y="2235200"/>
            <a:ext cx="3569193" cy="4412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4" y="2235199"/>
            <a:ext cx="3135559" cy="4412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מלבן 7"/>
          <p:cNvSpPr/>
          <p:nvPr/>
        </p:nvSpPr>
        <p:spPr>
          <a:xfrm>
            <a:off x="2379499" y="1137096"/>
            <a:ext cx="7326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 smtClean="0"/>
              <a:t>יוצרים  משחקים מתמטיים ומשחקים </a:t>
            </a:r>
          </a:p>
          <a:p>
            <a:pPr algn="ctr"/>
            <a:r>
              <a:rPr lang="he-IL" sz="2400" b="1" dirty="0" smtClean="0"/>
              <a:t>ע"י תלמידי עמ"ט בשכבה ח'</a:t>
            </a:r>
            <a:endParaRPr lang="he-IL" sz="24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3" y="4689988"/>
            <a:ext cx="3591694" cy="2055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50" y="2235200"/>
            <a:ext cx="3567677" cy="231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95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004713" y="383823"/>
            <a:ext cx="11864622" cy="1285591"/>
          </a:xfrm>
        </p:spPr>
        <p:txBody>
          <a:bodyPr>
            <a:normAutofit/>
          </a:bodyPr>
          <a:lstStyle/>
          <a:p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</a:rPr>
              <a:t>קשרים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מתמטיים בעולם המשחקים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812111" y="2105153"/>
            <a:ext cx="4547196" cy="592891"/>
          </a:xfrm>
        </p:spPr>
        <p:txBody>
          <a:bodyPr>
            <a:normAutofit/>
          </a:bodyPr>
          <a:lstStyle/>
          <a:p>
            <a:pPr algn="ctr"/>
            <a:r>
              <a:rPr lang="he-IL" sz="2400" b="1" dirty="0" smtClean="0"/>
              <a:t>פתרון חידות בקבוצות</a:t>
            </a:r>
            <a:endParaRPr lang="he-IL" sz="2400" b="1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06" y="3131828"/>
            <a:ext cx="7195607" cy="2788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54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8292" y="230088"/>
            <a:ext cx="94705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פעילות מדעית בחצר בית הספר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064" y="1061085"/>
            <a:ext cx="112534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תלמידי שכבה ט' מצלמים וחוקרים תופעות טבע בחצר בית הספר ועונים על שאלון בנושא  טביעת רגל אקולוגית</a:t>
            </a:r>
            <a:endParaRPr lang="he-IL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30" y="3943939"/>
            <a:ext cx="3210884" cy="242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1758" y="1960945"/>
            <a:ext cx="2008619" cy="1475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57" y="4407248"/>
            <a:ext cx="1562469" cy="196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 descr="תמונה קשור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8" y="1694138"/>
            <a:ext cx="1478356" cy="2008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64" y="1694139"/>
            <a:ext cx="1846288" cy="4677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43" y="1726804"/>
            <a:ext cx="1687699" cy="1987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39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68" y="3319592"/>
            <a:ext cx="2099068" cy="2672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001796" y="358345"/>
            <a:ext cx="842730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chemeClr val="accent6">
                    <a:lumMod val="75000"/>
                  </a:schemeClr>
                </a:solidFill>
              </a:rPr>
              <a:t>חינוך גופני חינוך לבריאות- הרצאה בנושא הקשר בין  תזונה לבריאות והכנת מיצי פירות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16" y="1806309"/>
            <a:ext cx="1990065" cy="353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31" y="3169361"/>
            <a:ext cx="1972601" cy="297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79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426250" y="398353"/>
            <a:ext cx="8915399" cy="543208"/>
          </a:xfrm>
        </p:spPr>
        <p:txBody>
          <a:bodyPr>
            <a:normAutofit fontScale="90000"/>
          </a:bodyPr>
          <a:lstStyle/>
          <a:p>
            <a:pPr algn="ctr"/>
            <a:r>
              <a:rPr lang="he-IL" sz="3200" b="1" dirty="0" smtClean="0">
                <a:solidFill>
                  <a:schemeClr val="accent6">
                    <a:lumMod val="75000"/>
                  </a:schemeClr>
                </a:solidFill>
              </a:rPr>
              <a:t>פיזיקה פעילות </a:t>
            </a:r>
            <a:r>
              <a:rPr lang="he-IL" sz="3200" b="1" dirty="0" err="1">
                <a:solidFill>
                  <a:schemeClr val="accent6">
                    <a:lumMod val="75000"/>
                  </a:schemeClr>
                </a:solidFill>
              </a:rPr>
              <a:t>ג'יגסאו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e-IL" sz="3200" b="1" dirty="0" smtClean="0">
                <a:solidFill>
                  <a:schemeClr val="accent6">
                    <a:lumMod val="75000"/>
                  </a:schemeClr>
                </a:solidFill>
              </a:rPr>
              <a:t>בנושא כוחות </a:t>
            </a:r>
            <a:r>
              <a:rPr lang="he-IL" sz="3200" b="1" dirty="0" err="1" smtClean="0">
                <a:solidFill>
                  <a:schemeClr val="accent6">
                    <a:lumMod val="75000"/>
                  </a:schemeClr>
                </a:solidFill>
              </a:rPr>
              <a:t>ואינטרקציה</a:t>
            </a:r>
            <a:r>
              <a:rPr lang="he-IL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he-IL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he-IL" sz="1600" b="1" dirty="0" smtClean="0">
                <a:solidFill>
                  <a:schemeClr val="accent6">
                    <a:lumMod val="75000"/>
                  </a:schemeClr>
                </a:solidFill>
              </a:rPr>
              <a:t>מצורף סרטון באתר ביה"ס</a:t>
            </a:r>
            <a:endParaRPr lang="he-IL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298" y="4481465"/>
            <a:ext cx="3177767" cy="2218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68" y="2955533"/>
            <a:ext cx="3873728" cy="2229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8" y="1785870"/>
            <a:ext cx="3750438" cy="233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24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0845" y="863320"/>
            <a:ext cx="10389024" cy="3947310"/>
          </a:xfrm>
        </p:spPr>
        <p:txBody>
          <a:bodyPr>
            <a:noAutofit/>
          </a:bodyPr>
          <a:lstStyle/>
          <a:p>
            <a:pPr algn="ctr" fontAlgn="t"/>
            <a:r>
              <a:rPr lang="he-IL" sz="2400" b="1" dirty="0" smtClean="0"/>
              <a:t/>
            </a:r>
            <a:br>
              <a:rPr lang="he-IL" sz="2400" b="1" dirty="0" smtClean="0"/>
            </a:br>
            <a:r>
              <a:rPr lang="he-IL" sz="2400" b="1" dirty="0"/>
              <a:t/>
            </a:r>
            <a:br>
              <a:rPr lang="he-IL" sz="2400" b="1" dirty="0"/>
            </a:br>
            <a:r>
              <a:rPr lang="he-IL" sz="2400" b="1" dirty="0" smtClean="0"/>
              <a:t>"</a:t>
            </a:r>
            <a:r>
              <a:rPr lang="he-IL" sz="3600" b="1" dirty="0" smtClean="0"/>
              <a:t>המשפט </a:t>
            </a:r>
            <a:r>
              <a:rPr lang="he-IL" sz="3600" b="1" dirty="0"/>
              <a:t>הכי מלהיב לשמוע </a:t>
            </a:r>
            <a:r>
              <a:rPr lang="he-IL" sz="3600" b="1" dirty="0" err="1"/>
              <a:t>מהעוסקים</a:t>
            </a:r>
            <a:r>
              <a:rPr lang="he-IL" sz="3600" b="1" dirty="0"/>
              <a:t> במדע, המשפט שמבשר על תגלית חדשה, </a:t>
            </a:r>
            <a:r>
              <a:rPr lang="he-IL" sz="3600" b="1" dirty="0" smtClean="0"/>
              <a:t/>
            </a:r>
            <a:br>
              <a:rPr lang="he-IL" sz="3600" b="1" dirty="0" smtClean="0"/>
            </a:br>
            <a:r>
              <a:rPr lang="he-IL" sz="3600" b="1" dirty="0" smtClean="0"/>
              <a:t>הוא </a:t>
            </a:r>
            <a:r>
              <a:rPr lang="he-IL" sz="3600" b="1" dirty="0"/>
              <a:t>לאו דווקא 'אאוריקה</a:t>
            </a:r>
            <a:r>
              <a:rPr lang="he-IL" sz="3600" b="1" dirty="0" smtClean="0"/>
              <a:t>!'</a:t>
            </a:r>
            <a:br>
              <a:rPr lang="he-IL" sz="3600" b="1" dirty="0" smtClean="0"/>
            </a:br>
            <a:r>
              <a:rPr lang="he-IL" sz="3600" b="1" dirty="0" smtClean="0"/>
              <a:t> </a:t>
            </a:r>
            <a:r>
              <a:rPr lang="he-IL" sz="3600" b="1" dirty="0"/>
              <a:t>אלא 'זה מוזר</a:t>
            </a:r>
            <a:r>
              <a:rPr lang="he-IL" sz="3600" b="1" dirty="0" smtClean="0"/>
              <a:t>..."</a:t>
            </a:r>
            <a:r>
              <a:rPr lang="he-IL" sz="3200" dirty="0" smtClean="0"/>
              <a:t/>
            </a:r>
            <a:br>
              <a:rPr lang="he-IL" sz="3200" dirty="0" smtClean="0"/>
            </a:br>
            <a:r>
              <a:rPr lang="he-IL" sz="3200" dirty="0"/>
              <a:t/>
            </a:r>
            <a:br>
              <a:rPr lang="he-IL" sz="3200" dirty="0"/>
            </a:br>
            <a:r>
              <a:rPr lang="he-IL" sz="3200" dirty="0" smtClean="0"/>
              <a:t>                                     אייזיק </a:t>
            </a:r>
            <a:r>
              <a:rPr lang="he-IL" sz="3200" dirty="0"/>
              <a:t>אסימוב</a:t>
            </a:r>
            <a:endParaRPr lang="en-US" sz="320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V="1">
            <a:off x="2589212" y="5909909"/>
            <a:ext cx="8915399" cy="45719"/>
          </a:xfrm>
        </p:spPr>
        <p:txBody>
          <a:bodyPr>
            <a:normAutofit fontScale="25000" lnSpcReduction="20000"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893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880529"/>
              </p:ext>
            </p:extLst>
          </p:nvPr>
        </p:nvGraphicFramePr>
        <p:xfrm>
          <a:off x="452673" y="726124"/>
          <a:ext cx="11420499" cy="6099088"/>
        </p:xfrm>
        <a:graphic>
          <a:graphicData uri="http://schemas.openxmlformats.org/drawingml/2006/table">
            <a:tbl>
              <a:tblPr rtl="1" firstRow="1" firstCol="1" bandRow="1">
                <a:tableStyleId>{616DA210-FB5B-4158-B5E0-FEB733F419BA}</a:tableStyleId>
              </a:tblPr>
              <a:tblGrid>
                <a:gridCol w="610661"/>
                <a:gridCol w="2807522"/>
                <a:gridCol w="1710157"/>
                <a:gridCol w="1502876"/>
                <a:gridCol w="1629623"/>
                <a:gridCol w="1484769"/>
                <a:gridCol w="1674891"/>
              </a:tblGrid>
              <a:tr h="2103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dirty="0">
                          <a:effectLst/>
                        </a:rPr>
                        <a:t>שיעור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א'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ב'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dirty="0">
                          <a:effectLst/>
                        </a:rPr>
                        <a:t>ג'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ד'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ה'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ו'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</a:tr>
              <a:tr h="70117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ח'1- ירון מעוז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התמודדות האנושות מול בעיות אקולוגיות בעולם הגלובלי ( רעב, התחממות כדה"א...)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ח'1  -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תלמידי </a:t>
                      </a:r>
                      <a:r>
                        <a:rPr lang="he-IL" sz="1050" b="1" dirty="0" err="1">
                          <a:effectLst/>
                        </a:rPr>
                        <a:t>חט"ע</a:t>
                      </a:r>
                      <a:r>
                        <a:rPr lang="he-IL" sz="1050" b="1" dirty="0">
                          <a:effectLst/>
                        </a:rPr>
                        <a:t> מלמדים תלמידי חט"ב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ח'1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r>
                        <a:rPr lang="he-IL" sz="1050" b="1" dirty="0" smtClean="0">
                          <a:effectLst/>
                        </a:rPr>
                        <a:t>ניסויים </a:t>
                      </a:r>
                      <a:r>
                        <a:rPr lang="he-IL" sz="1050" b="1" dirty="0">
                          <a:effectLst/>
                        </a:rPr>
                        <a:t>בצוותים: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שיטת </a:t>
                      </a:r>
                      <a:r>
                        <a:rPr lang="he-IL" sz="1050" b="1" dirty="0" err="1">
                          <a:effectLst/>
                        </a:rPr>
                        <a:t>ג'יקסו</a:t>
                      </a:r>
                      <a:r>
                        <a:rPr lang="he-IL" sz="1050" b="1" dirty="0">
                          <a:effectLst/>
                        </a:rPr>
                        <a:t> לניתוח כוחות ואינטראקציה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  <a:tr h="122705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 smtClean="0">
                          <a:effectLst/>
                        </a:rPr>
                        <a:t>ט'1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פעילות חוץ כיתתית,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תופעות ושינויים בטבע עירוני מצלמים ומנתחים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ז'1-  </a:t>
                      </a:r>
                      <a:r>
                        <a:rPr lang="he-IL" sz="1050" b="1" dirty="0" smtClean="0">
                          <a:effectLst/>
                        </a:rPr>
                        <a:t>אקטואליה </a:t>
                      </a:r>
                      <a:r>
                        <a:rPr lang="he-IL" sz="1050" b="1" dirty="0">
                          <a:effectLst/>
                        </a:rPr>
                        <a:t>במתמטיקה: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המצאות בעולם המדעי  ופיצוח שאלות 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 smtClean="0">
                          <a:effectLst/>
                        </a:rPr>
                        <a:t>חגיגה </a:t>
                      </a:r>
                      <a:r>
                        <a:rPr lang="he-IL" sz="1050" b="1" dirty="0">
                          <a:effectLst/>
                        </a:rPr>
                        <a:t>מדעית </a:t>
                      </a:r>
                      <a:r>
                        <a:rPr lang="he-IL" sz="1050" b="1" dirty="0" err="1">
                          <a:effectLst/>
                        </a:rPr>
                        <a:t>בעמ"ט</a:t>
                      </a:r>
                      <a:endParaRPr lang="en-US" sz="105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סדנאות :</a:t>
                      </a:r>
                      <a:endParaRPr lang="en-US" sz="105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שיעורים 2-4</a:t>
                      </a:r>
                      <a:endParaRPr lang="en-US" sz="105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ח'1 </a:t>
                      </a:r>
                      <a:r>
                        <a:rPr lang="he-IL" sz="1050" b="1" dirty="0" smtClean="0">
                          <a:effectLst/>
                        </a:rPr>
                        <a:t>פיסיקה </a:t>
                      </a:r>
                      <a:r>
                        <a:rPr lang="he-IL" sz="1050" b="1" dirty="0">
                          <a:effectLst/>
                        </a:rPr>
                        <a:t>שבספורט,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עקרונות פיסיקליים בתנועה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ח'1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ניסויים בצוותים: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שיטת </a:t>
                      </a:r>
                      <a:r>
                        <a:rPr lang="he-IL" sz="1050" b="1" dirty="0" err="1" smtClean="0">
                          <a:effectLst/>
                        </a:rPr>
                        <a:t>ג'יגסאו</a:t>
                      </a:r>
                      <a:r>
                        <a:rPr lang="he-IL" sz="1050" b="1" dirty="0" smtClean="0">
                          <a:effectLst/>
                        </a:rPr>
                        <a:t> </a:t>
                      </a:r>
                      <a:r>
                        <a:rPr lang="he-IL" sz="1050" b="1" dirty="0">
                          <a:effectLst/>
                        </a:rPr>
                        <a:t>לניתוח כוחות ואינטראקציה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  <a:tr h="87646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–מאמר </a:t>
                      </a:r>
                      <a:r>
                        <a:rPr lang="he-IL" sz="1050" b="1" dirty="0">
                          <a:effectLst/>
                        </a:rPr>
                        <a:t>מדעי באנגלית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ט'1 </a:t>
                      </a:r>
                      <a:r>
                        <a:rPr lang="he-IL" sz="1050" b="1" dirty="0" smtClean="0">
                          <a:effectLst/>
                        </a:rPr>
                        <a:t>–הרצאה</a:t>
                      </a:r>
                      <a:r>
                        <a:rPr lang="he-IL" sz="1050" b="1" dirty="0">
                          <a:effectLst/>
                        </a:rPr>
                        <a:t>: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העתיד כבר כאן/ פרופ' חוסם חייק.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אקדמיה ברשת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ח'1 </a:t>
                      </a:r>
                      <a:r>
                        <a:rPr lang="he-IL" sz="1050" b="1" dirty="0" smtClean="0">
                          <a:effectLst/>
                        </a:rPr>
                        <a:t>מאמר </a:t>
                      </a:r>
                      <a:r>
                        <a:rPr lang="he-IL" sz="1050" b="1" dirty="0">
                          <a:effectLst/>
                        </a:rPr>
                        <a:t>מדעי באנגלית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 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ט'1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אלכס איציק </a:t>
                      </a:r>
                      <a:r>
                        <a:rPr lang="he-IL" sz="1050" b="1" dirty="0" err="1">
                          <a:effectLst/>
                        </a:rPr>
                        <a:t>ודיתי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פיסיקה שבספורט,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עקרונות פיסיקליים בתנועה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  <a:tr h="70117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ט'1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הרצאה  - מגמות מדעיות בעידן המודרני, ע"י מהנדסת  מחברת אינטל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פני אפרים שגיא. 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ט'1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יעל </a:t>
                      </a:r>
                      <a:r>
                        <a:rPr lang="he-IL" sz="1050" b="1" dirty="0" err="1">
                          <a:effectLst/>
                        </a:rPr>
                        <a:t>רביאל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ניתוח טקסט מדעי 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המצאות ששינו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 smtClean="0">
                          <a:effectLst/>
                        </a:rPr>
                        <a:t> </a:t>
                      </a:r>
                      <a:r>
                        <a:rPr lang="he-IL" sz="1050" b="1" dirty="0">
                          <a:effectLst/>
                        </a:rPr>
                        <a:t>את פני העולם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  <a:tr h="6570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פיצוח </a:t>
                      </a:r>
                      <a:r>
                        <a:rPr lang="he-IL" sz="1050" b="1" dirty="0">
                          <a:effectLst/>
                        </a:rPr>
                        <a:t>חידות מתמטיות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ט'1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 smtClean="0">
                          <a:effectLst/>
                        </a:rPr>
                        <a:t>מאמר </a:t>
                      </a:r>
                      <a:r>
                        <a:rPr lang="he-IL" sz="1050" b="1" dirty="0">
                          <a:effectLst/>
                        </a:rPr>
                        <a:t>מדעי באנגלית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ט'1 </a:t>
                      </a:r>
                      <a:r>
                        <a:rPr lang="he-IL" sz="1050" b="1" dirty="0" smtClean="0">
                          <a:effectLst/>
                        </a:rPr>
                        <a:t>פיסיקה </a:t>
                      </a:r>
                      <a:r>
                        <a:rPr lang="he-IL" sz="1050" b="1" dirty="0">
                          <a:effectLst/>
                        </a:rPr>
                        <a:t>שבספורט,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עקרונות פיסיקליים בתנועה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התמודדות </a:t>
                      </a:r>
                      <a:r>
                        <a:rPr lang="he-IL" sz="1050" b="1" dirty="0">
                          <a:effectLst/>
                        </a:rPr>
                        <a:t>האנושות מול בעיות אקולוגיות בעולם הגלובלי ( רעב, התחממות כדה"א...)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  <a:tr h="35058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– </a:t>
                      </a:r>
                      <a:r>
                        <a:rPr lang="he-IL" sz="1050" b="1" dirty="0" smtClean="0">
                          <a:effectLst/>
                        </a:rPr>
                        <a:t> 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אקטואליה במדע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דינה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 smtClean="0">
                          <a:effectLst/>
                        </a:rPr>
                        <a:t>עיון</a:t>
                      </a:r>
                      <a:r>
                        <a:rPr lang="he-IL" sz="1050" b="1" baseline="0" dirty="0" smtClean="0">
                          <a:effectLst/>
                        </a:rPr>
                        <a:t> במאמרים מדעיים</a:t>
                      </a:r>
                      <a:endParaRPr lang="en-US" sz="1050" b="1" dirty="0">
                        <a:effectLst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  <a:tr h="57593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>
                          <a:effectLst/>
                        </a:rPr>
                        <a:t>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–פיצוח </a:t>
                      </a:r>
                      <a:r>
                        <a:rPr lang="he-IL" sz="1050" b="1" dirty="0">
                          <a:effectLst/>
                        </a:rPr>
                        <a:t>חידות מתמטיות</a:t>
                      </a:r>
                      <a:endParaRPr lang="en-US" sz="1050" b="1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ז'1 </a:t>
                      </a:r>
                      <a:r>
                        <a:rPr lang="he-IL" sz="1050" b="1" dirty="0" smtClean="0">
                          <a:effectLst/>
                        </a:rPr>
                        <a:t>דינה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050" b="1" dirty="0" smtClean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 smtClean="0">
                          <a:effectLst/>
                        </a:rPr>
                        <a:t>דיון  בסוגיות מדעיות עכשוויות</a:t>
                      </a:r>
                      <a:endParaRPr lang="en-US" sz="1050" b="1" dirty="0">
                        <a:effectLst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r>
                        <a:rPr lang="he-IL" sz="1050" b="1" dirty="0" smtClean="0">
                          <a:effectLst/>
                        </a:rPr>
                        <a:t>ט'1 קשרים </a:t>
                      </a:r>
                      <a:r>
                        <a:rPr lang="he-IL" sz="1050" b="1" dirty="0">
                          <a:effectLst/>
                        </a:rPr>
                        <a:t>בין האדם לסביבה תועלות ונזקים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685" marR="19685" marT="0" marB="0"/>
                </a:tc>
              </a:tr>
            </a:tbl>
          </a:graphicData>
        </a:graphic>
      </p:graphicFrame>
      <p:sp>
        <p:nvSpPr>
          <p:cNvPr id="3" name="מלבן 2"/>
          <p:cNvSpPr/>
          <p:nvPr/>
        </p:nvSpPr>
        <p:spPr>
          <a:xfrm>
            <a:off x="2573867" y="0"/>
            <a:ext cx="7134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David" panose="020E0502060401010101" pitchFamily="34" charset="-79"/>
                <a:ea typeface="Calibri" panose="020F0502020204030204" pitchFamily="34" charset="0"/>
              </a:rPr>
              <a:t>שבוע עתודה מדעית </a:t>
            </a:r>
            <a:r>
              <a:rPr lang="he-IL" sz="2000" b="1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David" panose="020E0502060401010101" pitchFamily="34" charset="-79"/>
                <a:ea typeface="Calibri" panose="020F0502020204030204" pitchFamily="34" charset="0"/>
              </a:rPr>
              <a:t>טכנולוגית – בסימן קשרים וגשרים</a:t>
            </a:r>
          </a:p>
          <a:p>
            <a:pPr algn="ctr"/>
            <a:r>
              <a:rPr lang="he-IL" sz="2000" b="1" cap="all" dirty="0" smtClean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David" panose="020E0502060401010101" pitchFamily="34" charset="-79"/>
                <a:ea typeface="Calibri" panose="020F0502020204030204" pitchFamily="34" charset="0"/>
              </a:rPr>
              <a:t>פריסת פעילויות</a:t>
            </a:r>
          </a:p>
          <a:p>
            <a:pPr algn="ctr"/>
            <a:endParaRPr lang="he-IL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76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4115" y="341412"/>
            <a:ext cx="94705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יום שיא שבוע </a:t>
            </a:r>
            <a:r>
              <a:rPr lang="he-IL" sz="4800" b="1" dirty="0" err="1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עמ"ט</a:t>
            </a:r>
            <a:endParaRPr lang="he-IL" sz="4800" b="1" dirty="0" smtClean="0">
              <a:solidFill>
                <a:schemeClr val="accent6">
                  <a:lumMod val="75000"/>
                </a:schemeClr>
              </a:solidFill>
              <a:latin typeface="David" panose="020E0502060401010101" pitchFamily="34" charset="-79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761846"/>
              </p:ext>
            </p:extLst>
          </p:nvPr>
        </p:nvGraphicFramePr>
        <p:xfrm>
          <a:off x="681094" y="1409294"/>
          <a:ext cx="10462054" cy="5282870"/>
        </p:xfrm>
        <a:graphic>
          <a:graphicData uri="http://schemas.openxmlformats.org/drawingml/2006/table">
            <a:tbl>
              <a:tblPr rtl="1">
                <a:tableStyleId>{16D9F66E-5EB9-4882-86FB-DCBF35E3C3E4}</a:tableStyleId>
              </a:tblPr>
              <a:tblGrid>
                <a:gridCol w="966496"/>
                <a:gridCol w="1582375"/>
                <a:gridCol w="1395903"/>
                <a:gridCol w="1396560"/>
                <a:gridCol w="1302668"/>
                <a:gridCol w="1863393"/>
                <a:gridCol w="1954659"/>
              </a:tblGrid>
              <a:tr h="688511">
                <a:tc gridSpan="7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2400" dirty="0">
                          <a:effectLst/>
                          <a:cs typeface="+mn-cs"/>
                        </a:rPr>
                        <a:t>סדנאות </a:t>
                      </a:r>
                      <a:r>
                        <a:rPr lang="he-IL" sz="2400" baseline="0" dirty="0" smtClean="0">
                          <a:effectLst/>
                          <a:cs typeface="+mn-cs"/>
                        </a:rPr>
                        <a:t> - קשרים וגשרים 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2400" b="1" baseline="0" dirty="0" smtClean="0">
                          <a:effectLst/>
                          <a:latin typeface="arial" panose="020B0604020202020204" pitchFamily="34" charset="0"/>
                          <a:cs typeface="+mn-cs"/>
                        </a:rPr>
                        <a:t>מדע אומנות ומה שביניהם </a:t>
                      </a:r>
                      <a:endParaRPr lang="he-IL" sz="24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140237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בישול מולקולרי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פיתוח האלגוריתמים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לבעיות שונות בתחומי חיינו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קשרים מתמטיים בעולם המשחקים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בונים קשרים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והקשרים בעולם הפיסיקה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מגלים גשרים וקשרים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בעולם האומנות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יוצרים גשרים וקשרים בעולם האומנות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808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מורה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טליה יעקובי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דורית צייגר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איילת </a:t>
                      </a:r>
                      <a:r>
                        <a:rPr lang="he-IL" sz="1600" dirty="0" err="1">
                          <a:effectLst/>
                          <a:cs typeface="+mn-cs"/>
                        </a:rPr>
                        <a:t>ברין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אורנה בלום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מגי שרביט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אתי גוזלן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</a:tr>
              <a:tr h="280476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מיקום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חדר 204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מעבדה 106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חדר ז'1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חדר ח'1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חדר 206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חדר אומנות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/>
                </a:tc>
              </a:tr>
              <a:tr h="60708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2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ז'1 קבוצה א'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ט'1 קבוצה א'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ח'1 קבוצה א'+ב'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ז'1 קבוצה 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 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ט'1 קבוצה 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</a:tr>
              <a:tr h="56095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3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ט'1 קבוצה א'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ט'1 קבוצה 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ח'1 קבוצה א'+ב'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ז'1 קבוצה א'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ז'1 קבוצה 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 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</a:tr>
              <a:tr h="140237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4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ח'1 קבוצה ב'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טליה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ז'1 קבוצה ב'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(איילת </a:t>
                      </a:r>
                      <a:r>
                        <a:rPr lang="he-IL" sz="1600" dirty="0" err="1">
                          <a:effectLst/>
                          <a:cs typeface="+mn-cs"/>
                        </a:rPr>
                        <a:t>אסרף</a:t>
                      </a:r>
                      <a:r>
                        <a:rPr lang="he-IL" sz="1600" dirty="0">
                          <a:effectLst/>
                          <a:cs typeface="+mn-cs"/>
                        </a:rPr>
                        <a:t>)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חדר 203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 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ט'1 קבוצה א'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ט'1 קבוצה ב'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>
                          <a:effectLst/>
                          <a:cs typeface="+mn-cs"/>
                        </a:rPr>
                        <a:t>ח'1 קבוצה א'</a:t>
                      </a:r>
                      <a:endParaRPr lang="he-IL" sz="1600" b="1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cs typeface="+mn-cs"/>
                        </a:rPr>
                        <a:t>ז'1 קבוצה א'</a:t>
                      </a:r>
                      <a:endParaRPr lang="he-IL" sz="1600" b="1" dirty="0"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 marL="45896" marR="4589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2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56920"/>
              </p:ext>
            </p:extLst>
          </p:nvPr>
        </p:nvGraphicFramePr>
        <p:xfrm>
          <a:off x="1072444" y="1121381"/>
          <a:ext cx="9922184" cy="4996965"/>
        </p:xfrm>
        <a:graphic>
          <a:graphicData uri="http://schemas.openxmlformats.org/drawingml/2006/table">
            <a:tbl>
              <a:tblPr rtl="1" firstRow="1" firstCol="1" bandRow="1">
                <a:tableStyleId>{22838BEF-8BB2-4498-84A7-C5851F593DF1}</a:tableStyleId>
              </a:tblPr>
              <a:tblGrid>
                <a:gridCol w="904749"/>
                <a:gridCol w="2441883"/>
                <a:gridCol w="2874534"/>
                <a:gridCol w="3701018"/>
              </a:tblGrid>
              <a:tr h="1330063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smtClean="0">
                          <a:ln w="5080" cap="flat" cmpd="sng" algn="ctr">
                            <a:solidFill>
                              <a:srgbClr val="4F81BD"/>
                            </a:solidFill>
                            <a:prstDash val="solid"/>
                            <a:round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2004" dir="5400000" algn="tl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he-IL" sz="24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זרקור על פעילות צעירי גימל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מתלמידי </a:t>
                      </a:r>
                      <a:r>
                        <a:rPr lang="he-IL" sz="24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עמ"ט</a:t>
                      </a:r>
                      <a:r>
                        <a:rPr lang="he-IL" sz="24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 </a:t>
                      </a:r>
                      <a:r>
                        <a:rPr lang="he-IL" sz="24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חט"ע</a:t>
                      </a:r>
                      <a:r>
                        <a:rPr lang="he-IL" sz="24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 אל תלמידי </a:t>
                      </a:r>
                      <a:r>
                        <a:rPr lang="he-IL" sz="24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עמ"ט</a:t>
                      </a:r>
                      <a:r>
                        <a:rPr lang="he-IL" sz="24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 חט"ב</a:t>
                      </a:r>
                      <a:endParaRPr lang="en-US" sz="24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David" panose="020E0502060401010101" pitchFamily="34" charset="-79"/>
                        <a:ea typeface="+mn-ea"/>
                        <a:cs typeface="+mn-cs"/>
                      </a:endParaRPr>
                    </a:p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הצגת עבודות </a:t>
                      </a:r>
                      <a:r>
                        <a:rPr lang="he-IL" sz="2400" b="1" kern="12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ביוחקר</a:t>
                      </a:r>
                      <a:r>
                        <a:rPr lang="he-IL" sz="24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David" panose="020E0502060401010101" pitchFamily="34" charset="-79"/>
                          <a:ea typeface="+mn-ea"/>
                          <a:cs typeface="+mn-cs"/>
                        </a:rPr>
                        <a:t> </a:t>
                      </a:r>
                      <a:endParaRPr lang="en-US" sz="24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David" panose="020E0502060401010101" pitchFamily="34" charset="-79"/>
                        <a:ea typeface="+mn-ea"/>
                        <a:cs typeface="+mn-cs"/>
                      </a:endParaRPr>
                    </a:p>
                  </a:txBody>
                  <a:tcPr marL="60760" marR="6076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33510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0" marR="6076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ln w="6350" cap="flat" cmpd="sng" algn="ctr">
                            <a:solidFill>
                              <a:srgbClr val="054697"/>
                            </a:solidFill>
                            <a:prstDash val="solid"/>
                            <a:round/>
                          </a:ln>
                          <a:effectLst>
                            <a:outerShdw blurRad="41275" dist="20320" dir="18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ז'1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</a:rPr>
                        <a:t>מה הקשר בין אחוז השומן בחלב לבין רמת החומציות?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600" b="1" dirty="0" smtClean="0">
                          <a:effectLst/>
                        </a:rPr>
                        <a:t> 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0" marR="6076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600" b="1" dirty="0" smtClean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ln w="6350" cap="flat" cmpd="sng" algn="ctr">
                            <a:solidFill>
                              <a:srgbClr val="054697"/>
                            </a:solidFill>
                            <a:prstDash val="solid"/>
                            <a:round/>
                          </a:ln>
                          <a:effectLst>
                            <a:outerShdw blurRad="41275" dist="20320" dir="18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ח'1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</a:rPr>
                        <a:t>מהי השפעת ריכוז השום על עיכוב גדילת חיידקים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600" b="1" dirty="0" smtClean="0">
                          <a:effectLst/>
                        </a:rPr>
                        <a:t> 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he-IL" sz="1600" b="1" dirty="0" smtClean="0">
                        <a:ln w="6350" cap="flat" cmpd="sng" algn="ctr">
                          <a:solidFill>
                            <a:srgbClr val="054697"/>
                          </a:solidFill>
                          <a:prstDash val="solid"/>
                          <a:round/>
                        </a:ln>
                        <a:effectLst>
                          <a:outerShdw blurRad="41275" dist="20320" dir="1800000" algn="tl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he-IL" sz="1600" b="1" dirty="0" smtClean="0">
                        <a:ln w="6350" cap="flat" cmpd="sng" algn="ctr">
                          <a:solidFill>
                            <a:srgbClr val="054697"/>
                          </a:solidFill>
                          <a:prstDash val="solid"/>
                          <a:round/>
                        </a:ln>
                        <a:effectLst>
                          <a:outerShdw blurRad="41275" dist="20320" dir="1800000" algn="tl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0" marR="6076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600" b="1" dirty="0">
                          <a:ln w="6350" cap="flat" cmpd="sng" algn="ctr">
                            <a:solidFill>
                              <a:srgbClr val="054697"/>
                            </a:solidFill>
                            <a:prstDash val="solid"/>
                            <a:round/>
                          </a:ln>
                          <a:effectLst>
                            <a:outerShdw blurRad="41275" dist="20320" dir="18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ט'1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600" b="1" dirty="0">
                          <a:effectLst/>
                        </a:rPr>
                        <a:t>מהי השפעת הגורמים בקרישת דם על קליטת מח העצם?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600" b="1" dirty="0" smtClean="0">
                          <a:effectLst/>
                        </a:rPr>
                        <a:t>(תלמידה מתכנית </a:t>
                      </a:r>
                      <a:r>
                        <a:rPr lang="he-IL" sz="1600" b="1" dirty="0">
                          <a:effectLst/>
                        </a:rPr>
                        <a:t>אלפא – מכון ויצמן)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0" marR="6076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0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7068" r="-691" b="25899"/>
          <a:stretch/>
        </p:blipFill>
        <p:spPr bwMode="auto">
          <a:xfrm>
            <a:off x="4473711" y="2007901"/>
            <a:ext cx="2852778" cy="17987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751678" y="588267"/>
            <a:ext cx="937033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smtClean="0">
                <a:solidFill>
                  <a:schemeClr val="accent6">
                    <a:lumMod val="75000"/>
                  </a:schemeClr>
                </a:solidFill>
              </a:rPr>
              <a:t>שיעורי העשרה במגוון מקצועות – הוראה בין תחומית</a:t>
            </a:r>
          </a:p>
          <a:p>
            <a:r>
              <a:rPr lang="he-IL" sz="2800" b="1" dirty="0" smtClean="0">
                <a:solidFill>
                  <a:schemeClr val="accent6">
                    <a:lumMod val="75000"/>
                  </a:schemeClr>
                </a:solidFill>
              </a:rPr>
              <a:t>אוריינות, לשון והבעה, אנגלית, היסטוריה, מדעים גיאוגרפיה</a:t>
            </a:r>
            <a:endParaRPr lang="he-IL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7563960" y="3966223"/>
            <a:ext cx="3273369" cy="174155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/>
              <a:t>קשרים בין האדם לסביבה </a:t>
            </a:r>
            <a:endParaRPr lang="he-IL" sz="1600" b="1" dirty="0" smtClean="0"/>
          </a:p>
          <a:p>
            <a:pPr algn="ctr"/>
            <a:r>
              <a:rPr lang="he-IL" sz="1600" b="1" dirty="0" smtClean="0"/>
              <a:t>תועלות ונזקים </a:t>
            </a:r>
          </a:p>
          <a:p>
            <a:pPr algn="ctr"/>
            <a:r>
              <a:rPr lang="he-IL" sz="1600" b="1" dirty="0" smtClean="0"/>
              <a:t>גיאוגרפיה</a:t>
            </a:r>
            <a:endParaRPr lang="he-IL" sz="1600" dirty="0"/>
          </a:p>
        </p:txBody>
      </p:sp>
      <p:sp>
        <p:nvSpPr>
          <p:cNvPr id="9" name="מלבן 8"/>
          <p:cNvSpPr/>
          <p:nvPr/>
        </p:nvSpPr>
        <p:spPr>
          <a:xfrm>
            <a:off x="7563960" y="2007902"/>
            <a:ext cx="3273369" cy="178087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המצאות ששינוי את פני העולם </a:t>
            </a:r>
          </a:p>
          <a:p>
            <a:pPr algn="ctr"/>
            <a:r>
              <a:rPr lang="he-IL" sz="1600" b="1" dirty="0" smtClean="0"/>
              <a:t>היסטוריה</a:t>
            </a:r>
            <a:endParaRPr lang="he-IL" sz="1600" dirty="0"/>
          </a:p>
        </p:txBody>
      </p:sp>
      <p:sp>
        <p:nvSpPr>
          <p:cNvPr id="10" name="מלבן 9"/>
          <p:cNvSpPr/>
          <p:nvPr/>
        </p:nvSpPr>
        <p:spPr>
          <a:xfrm>
            <a:off x="1456266" y="3966223"/>
            <a:ext cx="2742245" cy="174155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15000"/>
              </a:lnSpc>
            </a:pPr>
            <a:r>
              <a:rPr lang="he-IL" sz="1600" b="1" dirty="0"/>
              <a:t>התמודדות האנושות מול בעיות אקולוגיות בעולם הגלובלי ( רעב, התחממות כדה"א</a:t>
            </a:r>
            <a:r>
              <a:rPr lang="he-IL" sz="1600" b="1" dirty="0" smtClean="0"/>
              <a:t>...)</a:t>
            </a:r>
          </a:p>
          <a:p>
            <a:pPr algn="ctr">
              <a:lnSpc>
                <a:spcPct val="115000"/>
              </a:lnSpc>
            </a:pPr>
            <a:r>
              <a:rPr lang="he-IL" sz="1600" b="1" dirty="0" smtClean="0"/>
              <a:t>גיאוגרפיה</a:t>
            </a:r>
            <a:endParaRPr lang="en-US" sz="1600" b="1" dirty="0"/>
          </a:p>
        </p:txBody>
      </p:sp>
      <p:sp>
        <p:nvSpPr>
          <p:cNvPr id="12" name="מלבן 11"/>
          <p:cNvSpPr/>
          <p:nvPr/>
        </p:nvSpPr>
        <p:spPr>
          <a:xfrm>
            <a:off x="1456265" y="2007901"/>
            <a:ext cx="2742245" cy="17987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15000"/>
              </a:lnSpc>
            </a:pPr>
            <a:r>
              <a:rPr lang="he-IL" sz="1600" b="1" dirty="0"/>
              <a:t>פיסיקה שבספורט, </a:t>
            </a:r>
            <a:endParaRPr lang="en-US" sz="1600" b="1" dirty="0"/>
          </a:p>
          <a:p>
            <a:pPr algn="ctr">
              <a:lnSpc>
                <a:spcPct val="115000"/>
              </a:lnSpc>
            </a:pPr>
            <a:r>
              <a:rPr lang="he-IL" sz="1600" b="1" dirty="0"/>
              <a:t>עקרונות פיסיקליים בתנועה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4391377" y="3966223"/>
            <a:ext cx="2957690" cy="174155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תאי גזע</a:t>
            </a:r>
          </a:p>
          <a:p>
            <a:pPr algn="ctr"/>
            <a:r>
              <a:rPr lang="he-IL" sz="1600" b="1" dirty="0" smtClean="0"/>
              <a:t>התא שיודע לעשות </a:t>
            </a:r>
            <a:r>
              <a:rPr lang="he-IL" sz="1600" b="1" dirty="0" err="1" smtClean="0"/>
              <a:t>הכל</a:t>
            </a:r>
            <a:r>
              <a:rPr lang="he-IL" sz="1600" b="1" dirty="0" smtClean="0"/>
              <a:t> / </a:t>
            </a:r>
            <a:r>
              <a:rPr lang="he-IL" sz="1600" b="1" u="sng" dirty="0" smtClean="0"/>
              <a:t>אחיה אורבך</a:t>
            </a:r>
            <a:endParaRPr lang="he-IL" sz="1600" dirty="0"/>
          </a:p>
        </p:txBody>
      </p:sp>
      <p:sp>
        <p:nvSpPr>
          <p:cNvPr id="16" name="מלבן 15"/>
          <p:cNvSpPr/>
          <p:nvPr/>
        </p:nvSpPr>
        <p:spPr>
          <a:xfrm>
            <a:off x="3998035" y="3129855"/>
            <a:ext cx="3804130" cy="63902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עיון במאמרים מדעיים</a:t>
            </a:r>
          </a:p>
          <a:p>
            <a:pPr algn="ctr"/>
            <a:r>
              <a:rPr lang="he-IL" b="1" dirty="0" smtClean="0"/>
              <a:t>בקבוצות דיון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052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83945" y="362489"/>
            <a:ext cx="937033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smtClean="0">
                <a:solidFill>
                  <a:schemeClr val="accent6">
                    <a:lumMod val="75000"/>
                  </a:schemeClr>
                </a:solidFill>
              </a:rPr>
              <a:t>שיעורי העשרה במגוון מקצועות – הוראה בין תחומית</a:t>
            </a:r>
          </a:p>
          <a:p>
            <a:r>
              <a:rPr lang="he-IL" sz="2800" b="1" dirty="0" smtClean="0">
                <a:solidFill>
                  <a:schemeClr val="accent6">
                    <a:lumMod val="75000"/>
                  </a:schemeClr>
                </a:solidFill>
              </a:rPr>
              <a:t>אוריינות, לשון והבעה, אנגלית, היסטוריה, מדעים גיאוגרפיה</a:t>
            </a:r>
            <a:endParaRPr lang="he-IL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71708" y="2811869"/>
            <a:ext cx="3657368" cy="2810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מלבן 13"/>
          <p:cNvSpPr/>
          <p:nvPr/>
        </p:nvSpPr>
        <p:spPr>
          <a:xfrm>
            <a:off x="1216429" y="1652743"/>
            <a:ext cx="9791029" cy="4831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 smtClean="0">
                <a:solidFill>
                  <a:schemeClr val="accent6">
                    <a:lumMod val="50000"/>
                  </a:schemeClr>
                </a:solidFill>
              </a:rPr>
              <a:t>עיון במאמרים מדעיים בשיעורי אנגלית</a:t>
            </a:r>
            <a:endParaRPr lang="he-IL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20" name="Picture 4" descr="https://mail.google.com/mail/u/0/?ui=2&amp;ik=55d8a7c31b&amp;view=fimg&amp;th=15a6ac5f23951558&amp;attid=0.1.1&amp;disp=emb&amp;attbid=ANGjdJ_QHvGu8U9CqnjdkAbfi7sX97xd_u0pYyeL-vaXWSzy_cLIVAFmeMwZRI_HtShg4e8qfqavdUyYGPBfpbuYPgvzmCQJmi6V6_No0P_62eP5UTPB1KD007qC0kM&amp;sz=s0-l75-ft&amp;ats=1487850044909&amp;rm=15a6ac5f23951558&amp;zw&amp;atsh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02" y="2388653"/>
            <a:ext cx="2757835" cy="367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https://mail.google.com/mail/u/0/?ui=2&amp;ik=55d8a7c31b&amp;view=fimg&amp;th=15a6ac5f23951558&amp;attid=0.1.2&amp;disp=emb&amp;attbid=ANGjdJ_1leFbI6nHBjsQ6aMsi5NomkxXf7q9sy-zSDbwTB80Nm4gh1GeYpE-qOW6fvYm6GLbbySGDsiJ_ZC8G3ownRalpq6Xqu_SnxCJfbAsm7HHo66UuH-DBHx1xFI&amp;sz=s0-l75-ft&amp;ats=1487850044909&amp;rm=15a6ac5f23951558&amp;zw&amp;atsh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29" y="2388653"/>
            <a:ext cx="2717624" cy="3668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90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201" y="1806221"/>
            <a:ext cx="7010400" cy="2492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800" b="1" dirty="0" smtClean="0"/>
              <a:t>בעין המצלמה</a:t>
            </a:r>
            <a:endParaRPr lang="he-IL" sz="7800" b="1" dirty="0"/>
          </a:p>
          <a:p>
            <a:pPr algn="ctr"/>
            <a:endParaRPr lang="he-IL" sz="7800" b="1" dirty="0"/>
          </a:p>
        </p:txBody>
      </p:sp>
      <p:pic>
        <p:nvPicPr>
          <p:cNvPr id="10242" name="Picture 2" descr="תוצאת תמונה עבור מצלמה ישנה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3" y="3397955"/>
            <a:ext cx="2540015" cy="34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1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33696" y="150310"/>
            <a:ext cx="53875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  <a:cs typeface="+mj-cs"/>
              </a:rPr>
              <a:t>בישול מולקולרי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702" r="7703"/>
          <a:stretch/>
        </p:blipFill>
        <p:spPr>
          <a:xfrm>
            <a:off x="3559079" y="3270363"/>
            <a:ext cx="1775075" cy="1375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05442" y="894324"/>
            <a:ext cx="589879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סדנת בישול מולקולרי – הכנת ספגטי מאבקת שוקו רביולי מפירות וקוויאר מפטל 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30" y="3270362"/>
            <a:ext cx="1758814" cy="1375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4" y="689270"/>
            <a:ext cx="3246007" cy="182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17" y="291506"/>
            <a:ext cx="2120816" cy="3335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61" y="4919436"/>
            <a:ext cx="2522174" cy="2108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58" y="4063706"/>
            <a:ext cx="1614386" cy="282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9" y="4919436"/>
            <a:ext cx="2614141" cy="2075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86" y="3270362"/>
            <a:ext cx="1935249" cy="139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63" y="1583267"/>
            <a:ext cx="4478814" cy="1561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6" y="4830496"/>
            <a:ext cx="1504420" cy="2108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19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7721" y="152400"/>
            <a:ext cx="94705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 smtClean="0">
                <a:solidFill>
                  <a:schemeClr val="accent6">
                    <a:lumMod val="75000"/>
                  </a:schemeClr>
                </a:solidFill>
                <a:latin typeface="David" panose="020E0502060401010101" pitchFamily="34" charset="-79"/>
              </a:rPr>
              <a:t>מדעי המחשב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636" y="2270250"/>
            <a:ext cx="5498756" cy="3485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28" y="2274416"/>
            <a:ext cx="5270801" cy="348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727535" y="1130108"/>
            <a:ext cx="73975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/>
              <a:t>סדנת מדעי המחשב – </a:t>
            </a:r>
            <a:r>
              <a:rPr lang="he-IL" sz="2400" b="1" dirty="0"/>
              <a:t>פיתוח האלגוריתמים</a:t>
            </a:r>
          </a:p>
          <a:p>
            <a:pPr algn="ctr"/>
            <a:r>
              <a:rPr lang="he-IL" sz="2400" b="1" dirty="0"/>
              <a:t>לבעיות שונות בתחומי חיינו</a:t>
            </a:r>
          </a:p>
          <a:p>
            <a:pPr algn="ctr"/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1387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שן מתפתל">
  <a:themeElements>
    <a:clrScheme name="עשן מתפתל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עשן מתפתל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עשן מתפתל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491</TotalTime>
  <Words>652</Words>
  <Application>Microsoft Office PowerPoint</Application>
  <PresentationFormat>Widescreen</PresentationFormat>
  <Paragraphs>232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</vt:lpstr>
      <vt:lpstr>Calibri</vt:lpstr>
      <vt:lpstr>Century Gothic</vt:lpstr>
      <vt:lpstr>David</vt:lpstr>
      <vt:lpstr>Gisha</vt:lpstr>
      <vt:lpstr>Wingdings 3</vt:lpstr>
      <vt:lpstr>עשן מתפתל</vt:lpstr>
      <vt:lpstr>   שבוע עתודה מדעית טכנולוגית- חט"ב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קשרים מתמטיים בעולם המשחקים</vt:lpstr>
      <vt:lpstr>PowerPoint Presentation</vt:lpstr>
      <vt:lpstr>PowerPoint Presentation</vt:lpstr>
      <vt:lpstr>פיזיקה פעילות ג'יגסאו בנושא כוחות ואינטרקציה  מצורף סרטון באתר ביה"ס</vt:lpstr>
      <vt:lpstr>  "המשפט הכי מלהיב לשמוע מהעוסקים במדע, המשפט שמבשר על תגלית חדשה,  הוא לאו דווקא 'אאוריקה!'  אלא 'זה מוזר..."                                       אייזיק אסימוב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שבוע עתודה מדעית טכנולוגית- חט"ב</dc:title>
  <dc:creator>user</dc:creator>
  <cp:lastModifiedBy>Matrix</cp:lastModifiedBy>
  <cp:revision>84</cp:revision>
  <dcterms:created xsi:type="dcterms:W3CDTF">2017-02-20T09:14:45Z</dcterms:created>
  <dcterms:modified xsi:type="dcterms:W3CDTF">2017-03-02T07:09:35Z</dcterms:modified>
</cp:coreProperties>
</file>