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7973D4-0C8F-45C7-B511-F02B75E3493C}" type="datetimeFigureOut">
              <a:rPr lang="en-US" smtClean="0"/>
              <a:t>12/30/2017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491C3-ECED-4F8F-98F3-AFF9CD3B3C0C}" type="slidenum">
              <a:rPr lang="en-US" smtClean="0"/>
              <a:t>‹#›</a:t>
            </a:fld>
            <a:endParaRPr lang="en-US"/>
          </a:p>
        </p:txBody>
      </p:sp>
    </p:spTree>
    <p:extLst>
      <p:ext uri="{BB962C8B-B14F-4D97-AF65-F5344CB8AC3E}">
        <p14:creationId xmlns:p14="http://schemas.microsoft.com/office/powerpoint/2010/main" val="3968685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7973D4-0C8F-45C7-B511-F02B75E3493C}" type="datetimeFigureOut">
              <a:rPr lang="en-US" smtClean="0"/>
              <a:t>12/30/2017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491C3-ECED-4F8F-98F3-AFF9CD3B3C0C}" type="slidenum">
              <a:rPr lang="en-US" smtClean="0"/>
              <a:t>‹#›</a:t>
            </a:fld>
            <a:endParaRPr lang="en-US"/>
          </a:p>
        </p:txBody>
      </p:sp>
    </p:spTree>
    <p:extLst>
      <p:ext uri="{BB962C8B-B14F-4D97-AF65-F5344CB8AC3E}">
        <p14:creationId xmlns:p14="http://schemas.microsoft.com/office/powerpoint/2010/main" val="2143749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7973D4-0C8F-45C7-B511-F02B75E3493C}" type="datetimeFigureOut">
              <a:rPr lang="en-US" smtClean="0"/>
              <a:t>12/30/2017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491C3-ECED-4F8F-98F3-AFF9CD3B3C0C}" type="slidenum">
              <a:rPr lang="en-US" smtClean="0"/>
              <a:t>‹#›</a:t>
            </a:fld>
            <a:endParaRPr lang="en-US"/>
          </a:p>
        </p:txBody>
      </p:sp>
    </p:spTree>
    <p:extLst>
      <p:ext uri="{BB962C8B-B14F-4D97-AF65-F5344CB8AC3E}">
        <p14:creationId xmlns:p14="http://schemas.microsoft.com/office/powerpoint/2010/main" val="3904227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7973D4-0C8F-45C7-B511-F02B75E3493C}" type="datetimeFigureOut">
              <a:rPr lang="en-US" smtClean="0"/>
              <a:t>12/30/2017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491C3-ECED-4F8F-98F3-AFF9CD3B3C0C}" type="slidenum">
              <a:rPr lang="en-US" smtClean="0"/>
              <a:t>‹#›</a:t>
            </a:fld>
            <a:endParaRPr lang="en-US"/>
          </a:p>
        </p:txBody>
      </p:sp>
    </p:spTree>
    <p:extLst>
      <p:ext uri="{BB962C8B-B14F-4D97-AF65-F5344CB8AC3E}">
        <p14:creationId xmlns:p14="http://schemas.microsoft.com/office/powerpoint/2010/main" val="2918574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7973D4-0C8F-45C7-B511-F02B75E3493C}" type="datetimeFigureOut">
              <a:rPr lang="en-US" smtClean="0"/>
              <a:t>12/30/2017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B491C3-ECED-4F8F-98F3-AFF9CD3B3C0C}" type="slidenum">
              <a:rPr lang="en-US" smtClean="0"/>
              <a:t>‹#›</a:t>
            </a:fld>
            <a:endParaRPr lang="en-US"/>
          </a:p>
        </p:txBody>
      </p:sp>
    </p:spTree>
    <p:extLst>
      <p:ext uri="{BB962C8B-B14F-4D97-AF65-F5344CB8AC3E}">
        <p14:creationId xmlns:p14="http://schemas.microsoft.com/office/powerpoint/2010/main" val="2719252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7973D4-0C8F-45C7-B511-F02B75E3493C}" type="datetimeFigureOut">
              <a:rPr lang="en-US" smtClean="0"/>
              <a:t>12/30/2017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491C3-ECED-4F8F-98F3-AFF9CD3B3C0C}" type="slidenum">
              <a:rPr lang="en-US" smtClean="0"/>
              <a:t>‹#›</a:t>
            </a:fld>
            <a:endParaRPr lang="en-US"/>
          </a:p>
        </p:txBody>
      </p:sp>
    </p:spTree>
    <p:extLst>
      <p:ext uri="{BB962C8B-B14F-4D97-AF65-F5344CB8AC3E}">
        <p14:creationId xmlns:p14="http://schemas.microsoft.com/office/powerpoint/2010/main" val="64817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7973D4-0C8F-45C7-B511-F02B75E3493C}" type="datetimeFigureOut">
              <a:rPr lang="en-US" smtClean="0"/>
              <a:t>12/30/2017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B491C3-ECED-4F8F-98F3-AFF9CD3B3C0C}" type="slidenum">
              <a:rPr lang="en-US" smtClean="0"/>
              <a:t>‹#›</a:t>
            </a:fld>
            <a:endParaRPr lang="en-US"/>
          </a:p>
        </p:txBody>
      </p:sp>
    </p:spTree>
    <p:extLst>
      <p:ext uri="{BB962C8B-B14F-4D97-AF65-F5344CB8AC3E}">
        <p14:creationId xmlns:p14="http://schemas.microsoft.com/office/powerpoint/2010/main" val="1135654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7973D4-0C8F-45C7-B511-F02B75E3493C}" type="datetimeFigureOut">
              <a:rPr lang="en-US" smtClean="0"/>
              <a:t>12/30/2017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B491C3-ECED-4F8F-98F3-AFF9CD3B3C0C}" type="slidenum">
              <a:rPr lang="en-US" smtClean="0"/>
              <a:t>‹#›</a:t>
            </a:fld>
            <a:endParaRPr lang="en-US"/>
          </a:p>
        </p:txBody>
      </p:sp>
    </p:spTree>
    <p:extLst>
      <p:ext uri="{BB962C8B-B14F-4D97-AF65-F5344CB8AC3E}">
        <p14:creationId xmlns:p14="http://schemas.microsoft.com/office/powerpoint/2010/main" val="37267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7973D4-0C8F-45C7-B511-F02B75E3493C}" type="datetimeFigureOut">
              <a:rPr lang="en-US" smtClean="0"/>
              <a:t>12/30/2017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B491C3-ECED-4F8F-98F3-AFF9CD3B3C0C}" type="slidenum">
              <a:rPr lang="en-US" smtClean="0"/>
              <a:t>‹#›</a:t>
            </a:fld>
            <a:endParaRPr lang="en-US"/>
          </a:p>
        </p:txBody>
      </p:sp>
    </p:spTree>
    <p:extLst>
      <p:ext uri="{BB962C8B-B14F-4D97-AF65-F5344CB8AC3E}">
        <p14:creationId xmlns:p14="http://schemas.microsoft.com/office/powerpoint/2010/main" val="3380752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7973D4-0C8F-45C7-B511-F02B75E3493C}" type="datetimeFigureOut">
              <a:rPr lang="en-US" smtClean="0"/>
              <a:t>12/30/2017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491C3-ECED-4F8F-98F3-AFF9CD3B3C0C}" type="slidenum">
              <a:rPr lang="en-US" smtClean="0"/>
              <a:t>‹#›</a:t>
            </a:fld>
            <a:endParaRPr lang="en-US"/>
          </a:p>
        </p:txBody>
      </p:sp>
    </p:spTree>
    <p:extLst>
      <p:ext uri="{BB962C8B-B14F-4D97-AF65-F5344CB8AC3E}">
        <p14:creationId xmlns:p14="http://schemas.microsoft.com/office/powerpoint/2010/main" val="3865832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7973D4-0C8F-45C7-B511-F02B75E3493C}" type="datetimeFigureOut">
              <a:rPr lang="en-US" smtClean="0"/>
              <a:t>12/30/2017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B491C3-ECED-4F8F-98F3-AFF9CD3B3C0C}" type="slidenum">
              <a:rPr lang="en-US" smtClean="0"/>
              <a:t>‹#›</a:t>
            </a:fld>
            <a:endParaRPr lang="en-US"/>
          </a:p>
        </p:txBody>
      </p:sp>
    </p:spTree>
    <p:extLst>
      <p:ext uri="{BB962C8B-B14F-4D97-AF65-F5344CB8AC3E}">
        <p14:creationId xmlns:p14="http://schemas.microsoft.com/office/powerpoint/2010/main" val="105824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7973D4-0C8F-45C7-B511-F02B75E3493C}" type="datetimeFigureOut">
              <a:rPr lang="en-US" smtClean="0"/>
              <a:t>12/30/2017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491C3-ECED-4F8F-98F3-AFF9CD3B3C0C}" type="slidenum">
              <a:rPr lang="en-US" smtClean="0"/>
              <a:t>‹#›</a:t>
            </a:fld>
            <a:endParaRPr lang="en-US"/>
          </a:p>
        </p:txBody>
      </p:sp>
    </p:spTree>
    <p:extLst>
      <p:ext uri="{BB962C8B-B14F-4D97-AF65-F5344CB8AC3E}">
        <p14:creationId xmlns:p14="http://schemas.microsoft.com/office/powerpoint/2010/main" val="3110170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59476883"/>
              </p:ext>
            </p:extLst>
          </p:nvPr>
        </p:nvGraphicFramePr>
        <p:xfrm>
          <a:off x="5605528" y="1508847"/>
          <a:ext cx="5851525" cy="3896543"/>
        </p:xfrm>
        <a:graphic>
          <a:graphicData uri="http://schemas.openxmlformats.org/drawingml/2006/table">
            <a:tbl>
              <a:tblPr rtl="1" firstRow="1" firstCol="1" bandRow="1"/>
              <a:tblGrid>
                <a:gridCol w="2878424"/>
                <a:gridCol w="2973101"/>
              </a:tblGrid>
              <a:tr h="3896543">
                <a:tc>
                  <a:txBody>
                    <a:bodyPr/>
                    <a:lstStyle/>
                    <a:p>
                      <a:pPr algn="r" rtl="1">
                        <a:lnSpc>
                          <a:spcPct val="115000"/>
                        </a:lnSpc>
                        <a:spcAft>
                          <a:spcPts val="1000"/>
                        </a:spcAft>
                      </a:pPr>
                      <a:r>
                        <a:rPr lang="he-IL" sz="1400" dirty="0" smtClean="0">
                          <a:effectLst/>
                          <a:latin typeface="Calibri" panose="020F0502020204030204" pitchFamily="34" charset="0"/>
                          <a:ea typeface="Times New Roman" panose="02020603050405020304" pitchFamily="18" charset="0"/>
                          <a:cs typeface="Tahoma" panose="020B0604030504040204" pitchFamily="34" charset="0"/>
                        </a:rPr>
                        <a:t>לחשוב </a:t>
                      </a:r>
                      <a:r>
                        <a:rPr lang="he-IL" sz="1400" dirty="0">
                          <a:effectLst/>
                          <a:latin typeface="Calibri" panose="020F0502020204030204" pitchFamily="34" charset="0"/>
                          <a:ea typeface="Times New Roman" panose="02020603050405020304" pitchFamily="18" charset="0"/>
                          <a:cs typeface="Tahoma" panose="020B0604030504040204" pitchFamily="34" charset="0"/>
                        </a:rPr>
                        <a:t>בצורה ממוחשבת זה עניין חשוב,</a:t>
                      </a:r>
                      <a:br>
                        <a:rPr lang="he-IL" sz="1400" dirty="0">
                          <a:effectLst/>
                          <a:latin typeface="Calibri" panose="020F0502020204030204" pitchFamily="34" charset="0"/>
                          <a:ea typeface="Times New Roman" panose="02020603050405020304" pitchFamily="18" charset="0"/>
                          <a:cs typeface="Tahoma" panose="020B0604030504040204" pitchFamily="34" charset="0"/>
                        </a:rPr>
                      </a:br>
                      <a:r>
                        <a:rPr lang="he-IL" sz="1400" dirty="0">
                          <a:effectLst/>
                          <a:latin typeface="Calibri" panose="020F0502020204030204" pitchFamily="34" charset="0"/>
                          <a:ea typeface="Times New Roman" panose="02020603050405020304" pitchFamily="18" charset="0"/>
                          <a:cs typeface="Tahoma" panose="020B0604030504040204" pitchFamily="34" charset="0"/>
                        </a:rPr>
                        <a:t>בג'ונגל, במדבר, הרחק ממקום-יישוב,</a:t>
                      </a:r>
                      <a:br>
                        <a:rPr lang="he-IL" sz="1400" dirty="0">
                          <a:effectLst/>
                          <a:latin typeface="Calibri" panose="020F0502020204030204" pitchFamily="34" charset="0"/>
                          <a:ea typeface="Times New Roman" panose="02020603050405020304" pitchFamily="18" charset="0"/>
                          <a:cs typeface="Tahoma" panose="020B0604030504040204" pitchFamily="34" charset="0"/>
                        </a:rPr>
                      </a:br>
                      <a:r>
                        <a:rPr lang="he-IL" sz="1400" dirty="0">
                          <a:effectLst/>
                          <a:latin typeface="Calibri" panose="020F0502020204030204" pitchFamily="34" charset="0"/>
                          <a:ea typeface="Times New Roman" panose="02020603050405020304" pitchFamily="18" charset="0"/>
                          <a:cs typeface="Tahoma" panose="020B0604030504040204" pitchFamily="34" charset="0"/>
                        </a:rPr>
                        <a:t>במקום נידח או בלא-מקום או בחלל</a:t>
                      </a:r>
                      <a:br>
                        <a:rPr lang="he-IL" sz="1400" dirty="0">
                          <a:effectLst/>
                          <a:latin typeface="Calibri" panose="020F0502020204030204" pitchFamily="34" charset="0"/>
                          <a:ea typeface="Times New Roman" panose="02020603050405020304" pitchFamily="18" charset="0"/>
                          <a:cs typeface="Tahoma" panose="020B0604030504040204" pitchFamily="34" charset="0"/>
                        </a:rPr>
                      </a:br>
                      <a:r>
                        <a:rPr lang="he-IL" sz="1400" dirty="0">
                          <a:effectLst/>
                          <a:latin typeface="Calibri" panose="020F0502020204030204" pitchFamily="34" charset="0"/>
                          <a:ea typeface="Times New Roman" panose="02020603050405020304" pitchFamily="18" charset="0"/>
                          <a:cs typeface="Tahoma" panose="020B0604030504040204" pitchFamily="34" charset="0"/>
                        </a:rPr>
                        <a:t>ולא לחשוב מחשבה ביולוגית בכלל.</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he-IL" sz="1400" dirty="0">
                          <a:effectLst/>
                          <a:latin typeface="Calibri" panose="020F0502020204030204" pitchFamily="34" charset="0"/>
                          <a:ea typeface="Times New Roman" panose="02020603050405020304" pitchFamily="18" charset="0"/>
                          <a:cs typeface="Tahoma" panose="020B0604030504040204" pitchFamily="34" charset="0"/>
                        </a:rPr>
                        <a:t>לחשוב בצורה אחרת, בצורה שונה,</a:t>
                      </a:r>
                      <a:br>
                        <a:rPr lang="he-IL" sz="1400" dirty="0">
                          <a:effectLst/>
                          <a:latin typeface="Calibri" panose="020F0502020204030204" pitchFamily="34" charset="0"/>
                          <a:ea typeface="Times New Roman" panose="02020603050405020304" pitchFamily="18" charset="0"/>
                          <a:cs typeface="Tahoma" panose="020B0604030504040204" pitchFamily="34" charset="0"/>
                        </a:rPr>
                      </a:br>
                      <a:r>
                        <a:rPr lang="he-IL" sz="1400" dirty="0">
                          <a:effectLst/>
                          <a:latin typeface="Calibri" panose="020F0502020204030204" pitchFamily="34" charset="0"/>
                          <a:ea typeface="Times New Roman" panose="02020603050405020304" pitchFamily="18" charset="0"/>
                          <a:cs typeface="Tahoma" panose="020B0604030504040204" pitchFamily="34" charset="0"/>
                        </a:rPr>
                        <a:t>אפילו אם היא תראה מחשבה משונה.                                                                לחשוב זריז, בו זמנית ומהר מאד</a:t>
                      </a:r>
                      <a:br>
                        <a:rPr lang="he-IL" sz="1400" dirty="0">
                          <a:effectLst/>
                          <a:latin typeface="Calibri" panose="020F0502020204030204" pitchFamily="34" charset="0"/>
                          <a:ea typeface="Times New Roman" panose="02020603050405020304" pitchFamily="18" charset="0"/>
                          <a:cs typeface="Tahoma" panose="020B0604030504040204" pitchFamily="34" charset="0"/>
                        </a:rPr>
                      </a:br>
                      <a:r>
                        <a:rPr lang="he-IL" sz="1400" dirty="0">
                          <a:effectLst/>
                          <a:latin typeface="Calibri" panose="020F0502020204030204" pitchFamily="34" charset="0"/>
                          <a:ea typeface="Times New Roman" panose="02020603050405020304" pitchFamily="18" charset="0"/>
                          <a:cs typeface="Tahoma" panose="020B0604030504040204" pitchFamily="34" charset="0"/>
                        </a:rPr>
                        <a:t>ולא לצפות לגינויים או למחמאות.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he-IL" sz="1400" dirty="0">
                          <a:effectLst/>
                          <a:latin typeface="Calibri" panose="020F0502020204030204" pitchFamily="34" charset="0"/>
                          <a:ea typeface="Times New Roman" panose="02020603050405020304" pitchFamily="18" charset="0"/>
                          <a:cs typeface="Tahoma" panose="020B060403050404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he-IL" sz="1400" dirty="0">
                          <a:effectLst/>
                          <a:latin typeface="Calibri" panose="020F0502020204030204" pitchFamily="34" charset="0"/>
                          <a:ea typeface="Times New Roman" panose="02020603050405020304" pitchFamily="18" charset="0"/>
                          <a:cs typeface="Tahoma" panose="020B0604030504040204" pitchFamily="34" charset="0"/>
                        </a:rPr>
                        <a:t> </a:t>
                      </a:r>
                      <a:r>
                        <a:rPr lang="he-IL" sz="1400" dirty="0" smtClean="0">
                          <a:effectLst/>
                          <a:latin typeface="Calibri" panose="020F0502020204030204" pitchFamily="34" charset="0"/>
                          <a:ea typeface="Times New Roman" panose="02020603050405020304" pitchFamily="18" charset="0"/>
                          <a:cs typeface="Tahoma" panose="020B0604030504040204" pitchFamily="34" charset="0"/>
                        </a:rPr>
                        <a:t>לחשוב </a:t>
                      </a:r>
                      <a:r>
                        <a:rPr lang="he-IL" sz="1400" dirty="0">
                          <a:effectLst/>
                          <a:latin typeface="Calibri" panose="020F0502020204030204" pitchFamily="34" charset="0"/>
                          <a:ea typeface="Times New Roman" panose="02020603050405020304" pitchFamily="18" charset="0"/>
                          <a:cs typeface="Tahoma" panose="020B0604030504040204" pitchFamily="34" charset="0"/>
                        </a:rPr>
                        <a:t>בצורה אחרת זה עניין אחר,</a:t>
                      </a:r>
                      <a:br>
                        <a:rPr lang="he-IL" sz="1400" dirty="0">
                          <a:effectLst/>
                          <a:latin typeface="Calibri" panose="020F0502020204030204" pitchFamily="34" charset="0"/>
                          <a:ea typeface="Times New Roman" panose="02020603050405020304" pitchFamily="18" charset="0"/>
                          <a:cs typeface="Tahoma" panose="020B0604030504040204" pitchFamily="34" charset="0"/>
                        </a:rPr>
                      </a:br>
                      <a:r>
                        <a:rPr lang="he-IL" sz="1400" dirty="0">
                          <a:effectLst/>
                          <a:latin typeface="Calibri" panose="020F0502020204030204" pitchFamily="34" charset="0"/>
                          <a:ea typeface="Times New Roman" panose="02020603050405020304" pitchFamily="18" charset="0"/>
                          <a:cs typeface="Tahoma" panose="020B0604030504040204" pitchFamily="34" charset="0"/>
                        </a:rPr>
                        <a:t>חשוב להתחיל בזה מיד ולא לאחר.</a:t>
                      </a:r>
                      <a:br>
                        <a:rPr lang="he-IL" sz="1400" dirty="0">
                          <a:effectLst/>
                          <a:latin typeface="Calibri" panose="020F0502020204030204" pitchFamily="34" charset="0"/>
                          <a:ea typeface="Times New Roman" panose="02020603050405020304" pitchFamily="18" charset="0"/>
                          <a:cs typeface="Tahoma" panose="020B0604030504040204" pitchFamily="34" charset="0"/>
                        </a:rPr>
                      </a:br>
                      <a:r>
                        <a:rPr lang="he-IL" sz="1400" dirty="0">
                          <a:effectLst/>
                          <a:latin typeface="Calibri" panose="020F0502020204030204" pitchFamily="34" charset="0"/>
                          <a:ea typeface="Times New Roman" panose="02020603050405020304" pitchFamily="18" charset="0"/>
                          <a:cs typeface="Tahoma" panose="020B0604030504040204" pitchFamily="34" charset="0"/>
                        </a:rPr>
                        <a:t>אפשר להטיל על חשיבה כזאת משימות –</a:t>
                      </a:r>
                      <a:br>
                        <a:rPr lang="he-IL" sz="1400" dirty="0">
                          <a:effectLst/>
                          <a:latin typeface="Calibri" panose="020F0502020204030204" pitchFamily="34" charset="0"/>
                          <a:ea typeface="Times New Roman" panose="02020603050405020304" pitchFamily="18" charset="0"/>
                          <a:cs typeface="Tahoma" panose="020B0604030504040204" pitchFamily="34" charset="0"/>
                        </a:rPr>
                      </a:br>
                      <a:r>
                        <a:rPr lang="he-IL" sz="1400" dirty="0">
                          <a:effectLst/>
                          <a:latin typeface="Calibri" panose="020F0502020204030204" pitchFamily="34" charset="0"/>
                          <a:ea typeface="Times New Roman" panose="02020603050405020304" pitchFamily="18" charset="0"/>
                          <a:cs typeface="Tahoma" panose="020B0604030504040204" pitchFamily="34" charset="0"/>
                        </a:rPr>
                        <a:t>מציאויות חדשות, אפשרויות שונות, חלומות.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he-IL" sz="1400" dirty="0">
                          <a:effectLst/>
                          <a:latin typeface="Calibri" panose="020F0502020204030204" pitchFamily="34" charset="0"/>
                          <a:ea typeface="Times New Roman" panose="02020603050405020304" pitchFamily="18" charset="0"/>
                          <a:cs typeface="Tahoma" panose="020B0604030504040204" pitchFamily="34" charset="0"/>
                        </a:rPr>
                        <a:t>רק אי-אפשר לקחת ממנה את אחרותה,</a:t>
                      </a:r>
                      <a:br>
                        <a:rPr lang="he-IL" sz="1400" dirty="0">
                          <a:effectLst/>
                          <a:latin typeface="Calibri" panose="020F0502020204030204" pitchFamily="34" charset="0"/>
                          <a:ea typeface="Times New Roman" panose="02020603050405020304" pitchFamily="18" charset="0"/>
                          <a:cs typeface="Tahoma" panose="020B0604030504040204" pitchFamily="34" charset="0"/>
                        </a:rPr>
                      </a:br>
                      <a:r>
                        <a:rPr lang="he-IL" sz="1400" dirty="0">
                          <a:effectLst/>
                          <a:latin typeface="Calibri" panose="020F0502020204030204" pitchFamily="34" charset="0"/>
                          <a:ea typeface="Times New Roman" panose="02020603050405020304" pitchFamily="18" charset="0"/>
                          <a:cs typeface="Tahoma" panose="020B0604030504040204" pitchFamily="34" charset="0"/>
                        </a:rPr>
                        <a:t>להישאר צמוד אליה, להישאר אתה,</a:t>
                      </a:r>
                      <a:br>
                        <a:rPr lang="he-IL" sz="1400" dirty="0">
                          <a:effectLst/>
                          <a:latin typeface="Calibri" panose="020F0502020204030204" pitchFamily="34" charset="0"/>
                          <a:ea typeface="Times New Roman" panose="02020603050405020304" pitchFamily="18" charset="0"/>
                          <a:cs typeface="Tahoma" panose="020B0604030504040204" pitchFamily="34" charset="0"/>
                        </a:rPr>
                      </a:br>
                      <a:r>
                        <a:rPr lang="he-IL" sz="1400" dirty="0">
                          <a:effectLst/>
                          <a:latin typeface="Calibri" panose="020F0502020204030204" pitchFamily="34" charset="0"/>
                          <a:ea typeface="Times New Roman" panose="02020603050405020304" pitchFamily="18" charset="0"/>
                          <a:cs typeface="Tahoma" panose="020B0604030504040204" pitchFamily="34" charset="0"/>
                        </a:rPr>
                        <a:t>ללכת אתה עד קצה גבול האפשרויות</a:t>
                      </a:r>
                      <a:br>
                        <a:rPr lang="he-IL" sz="1400" dirty="0">
                          <a:effectLst/>
                          <a:latin typeface="Calibri" panose="020F0502020204030204" pitchFamily="34" charset="0"/>
                          <a:ea typeface="Times New Roman" panose="02020603050405020304" pitchFamily="18" charset="0"/>
                          <a:cs typeface="Tahoma" panose="020B0604030504040204" pitchFamily="34" charset="0"/>
                        </a:rPr>
                      </a:br>
                      <a:r>
                        <a:rPr lang="he-IL" sz="1400" dirty="0">
                          <a:effectLst/>
                          <a:latin typeface="Calibri" panose="020F0502020204030204" pitchFamily="34" charset="0"/>
                          <a:ea typeface="Times New Roman" panose="02020603050405020304" pitchFamily="18" charset="0"/>
                          <a:cs typeface="Tahoma" panose="020B0604030504040204" pitchFamily="34" charset="0"/>
                        </a:rPr>
                        <a:t>ושם לפתח חדשות, בלתי חזויות.</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391886" y="1387549"/>
            <a:ext cx="4519126" cy="1754326"/>
          </a:xfrm>
          <a:prstGeom prst="rect">
            <a:avLst/>
          </a:prstGeom>
        </p:spPr>
        <p:txBody>
          <a:bodyPr wrap="square">
            <a:spAutoFit/>
          </a:bodyPr>
          <a:lstStyle/>
          <a:p>
            <a:pPr algn="r" rtl="1"/>
            <a:r>
              <a:rPr lang="he-IL" dirty="0" smtClean="0"/>
              <a:t>לחשוב בצורה אחרת, בצורה שונה, אפילו אם היא תראה מחשבה משונה. ולא לצפות לגינויים או מחמאות. היכולת לחשוב אחרת היא הייחודיות, היא  יוצרת את המיוחד. אי אפשר לקחת ממנה את אחרותה, להיות נאמנים לה ללכת אתה עד הקצה, היא שמייצרת מציאות אחרת.</a:t>
            </a:r>
            <a:endParaRPr lang="en-US" dirty="0"/>
          </a:p>
        </p:txBody>
      </p:sp>
      <p:sp>
        <p:nvSpPr>
          <p:cNvPr id="8" name="Rectangle 7"/>
          <p:cNvSpPr/>
          <p:nvPr/>
        </p:nvSpPr>
        <p:spPr>
          <a:xfrm>
            <a:off x="7617320" y="501134"/>
            <a:ext cx="3921266" cy="400110"/>
          </a:xfrm>
          <a:prstGeom prst="rect">
            <a:avLst/>
          </a:prstGeom>
        </p:spPr>
        <p:txBody>
          <a:bodyPr wrap="none">
            <a:spAutoFit/>
          </a:bodyPr>
          <a:lstStyle/>
          <a:p>
            <a:r>
              <a:rPr lang="he-IL" sz="2000" b="1" dirty="0" smtClean="0"/>
              <a:t>לחשוב בצורה ממוחשבת / דוד אבידן</a:t>
            </a:r>
            <a:endParaRPr lang="he-IL" sz="2000" b="1" dirty="0"/>
          </a:p>
        </p:txBody>
      </p:sp>
    </p:spTree>
    <p:extLst>
      <p:ext uri="{BB962C8B-B14F-4D97-AF65-F5344CB8AC3E}">
        <p14:creationId xmlns:p14="http://schemas.microsoft.com/office/powerpoint/2010/main" val="892206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Tahoma</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Matrix</dc:creator>
  <cp:lastModifiedBy>Matrix</cp:lastModifiedBy>
  <cp:revision>1</cp:revision>
  <dcterms:created xsi:type="dcterms:W3CDTF">2017-12-30T06:59:24Z</dcterms:created>
  <dcterms:modified xsi:type="dcterms:W3CDTF">2017-12-30T07:00:11Z</dcterms:modified>
</cp:coreProperties>
</file>