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06B316-98EA-4B38-9492-0A74B6793D38}"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378728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6B316-98EA-4B38-9492-0A74B6793D38}"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376604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6B316-98EA-4B38-9492-0A74B6793D38}"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397383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6B316-98EA-4B38-9492-0A74B6793D38}"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3088726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6B316-98EA-4B38-9492-0A74B6793D38}"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2248857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06B316-98EA-4B38-9492-0A74B6793D38}" type="datetimeFigureOut">
              <a:rPr lang="en-US" smtClean="0"/>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235863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06B316-98EA-4B38-9492-0A74B6793D38}" type="datetimeFigureOut">
              <a:rPr lang="en-US" smtClean="0"/>
              <a:t>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249557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06B316-98EA-4B38-9492-0A74B6793D38}" type="datetimeFigureOut">
              <a:rPr lang="en-US" smtClean="0"/>
              <a:t>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187033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6B316-98EA-4B38-9492-0A74B6793D38}" type="datetimeFigureOut">
              <a:rPr lang="en-US" smtClean="0"/>
              <a:t>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330559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6B316-98EA-4B38-9492-0A74B6793D38}" type="datetimeFigureOut">
              <a:rPr lang="en-US" smtClean="0"/>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5587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6B316-98EA-4B38-9492-0A74B6793D38}" type="datetimeFigureOut">
              <a:rPr lang="en-US" smtClean="0"/>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273ED-02CA-4DF7-BF40-3DACD5D54752}" type="slidenum">
              <a:rPr lang="en-US" smtClean="0"/>
              <a:t>‹#›</a:t>
            </a:fld>
            <a:endParaRPr lang="en-US"/>
          </a:p>
        </p:txBody>
      </p:sp>
    </p:spTree>
    <p:extLst>
      <p:ext uri="{BB962C8B-B14F-4D97-AF65-F5344CB8AC3E}">
        <p14:creationId xmlns:p14="http://schemas.microsoft.com/office/powerpoint/2010/main" val="893792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6B316-98EA-4B38-9492-0A74B6793D38}" type="datetimeFigureOut">
              <a:rPr lang="en-US" smtClean="0"/>
              <a:t>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273ED-02CA-4DF7-BF40-3DACD5D54752}" type="slidenum">
              <a:rPr lang="en-US" smtClean="0"/>
              <a:t>‹#›</a:t>
            </a:fld>
            <a:endParaRPr lang="en-US"/>
          </a:p>
        </p:txBody>
      </p:sp>
    </p:spTree>
    <p:extLst>
      <p:ext uri="{BB962C8B-B14F-4D97-AF65-F5344CB8AC3E}">
        <p14:creationId xmlns:p14="http://schemas.microsoft.com/office/powerpoint/2010/main" val="1224571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89740064"/>
              </p:ext>
            </p:extLst>
          </p:nvPr>
        </p:nvGraphicFramePr>
        <p:xfrm>
          <a:off x="6382139" y="1412043"/>
          <a:ext cx="4923957" cy="5055743"/>
        </p:xfrm>
        <a:graphic>
          <a:graphicData uri="http://schemas.openxmlformats.org/drawingml/2006/table">
            <a:tbl>
              <a:tblPr rtl="1" firstRow="1" firstCol="1" bandRow="1"/>
              <a:tblGrid>
                <a:gridCol w="2308013"/>
                <a:gridCol w="2615944"/>
              </a:tblGrid>
              <a:tr h="4351338">
                <a:tc>
                  <a:txBody>
                    <a:bodyPr/>
                    <a:lstStyle/>
                    <a:p>
                      <a:pPr algn="r" rtl="0">
                        <a:lnSpc>
                          <a:spcPct val="107000"/>
                        </a:lnSpc>
                        <a:spcAft>
                          <a:spcPts val="0"/>
                        </a:spcAft>
                      </a:pPr>
                      <a:r>
                        <a:rPr lang="en-US" sz="10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0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אוף איזו רוח בחוץ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איזו רוח בחוץ איזו רוח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רוח </a:t>
                      </a:r>
                      <a:r>
                        <a:rPr lang="he-IL" sz="1200" dirty="0" err="1">
                          <a:solidFill>
                            <a:srgbClr val="000000"/>
                          </a:solidFill>
                          <a:effectLst/>
                          <a:latin typeface="Tahoma" panose="020B0604030504040204" pitchFamily="34" charset="0"/>
                          <a:ea typeface="Times New Roman" panose="02020603050405020304" pitchFamily="18" charset="0"/>
                          <a:cs typeface="Arial" panose="020B0604020202020204" pitchFamily="34" charset="0"/>
                        </a:rPr>
                        <a:t>רוח</a:t>
                      </a: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הרחוב הרחוץ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רץ נחפז במעיל גשם פתוח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בעקבות הברק על גגות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דוהר הרעם זקן על קביים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ונערות בכיכר מחזיקות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את שולי שמלתן בידיים</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אוף איזו רוח אוף איזו רוח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איך זה דוהר שוטף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ומפזר ערמות והופך מוסכמות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ודולג על גדר למרחב הפתוח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err="1">
                          <a:solidFill>
                            <a:srgbClr val="000000"/>
                          </a:solidFill>
                          <a:effectLst/>
                          <a:latin typeface="Tahoma" panose="020B0604030504040204" pitchFamily="34" charset="0"/>
                          <a:ea typeface="Times New Roman" panose="02020603050405020304" pitchFamily="18" charset="0"/>
                          <a:cs typeface="Arial" panose="020B0604020202020204" pitchFamily="34" charset="0"/>
                        </a:rPr>
                        <a:t>וזונק</a:t>
                      </a: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וחוזר יא תן רגע לנוח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שום דבר אינו עוזר אוף איזו רוח</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שם איזה עץ כדחליל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מתרגש ובוכה אך שום רושם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זה הגל החדש המתחיל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לנער לשטיחים את היושן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זה חודר לזקנים בזקנים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וצובט לשלטים את החוטם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ואינו מתחשב בשנים </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r>
                        <a:rPr lang="he-IL"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וצוחק לכל טאבו וטוטם</a:t>
                      </a:r>
                      <a: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t>. </a:t>
                      </a:r>
                      <a:br>
                        <a:rPr lang="en-US" sz="1200" dirty="0">
                          <a:solidFill>
                            <a:srgbClr val="000000"/>
                          </a:solidFill>
                          <a:effectLst/>
                          <a:latin typeface="Tahoma" panose="020B0604030504040204" pitchFamily="34" charset="0"/>
                          <a:ea typeface="Times New Roman" panose="02020603050405020304" pitchFamily="18" charset="0"/>
                          <a:cs typeface="Arial" panose="020B0604020202020204" pitchFamily="34" charset="0"/>
                        </a:rPr>
                      </a:b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5280" marR="55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a:solidFill>
                            <a:srgbClr val="000000"/>
                          </a:solidFill>
                          <a:effectLst/>
                          <a:latin typeface="Calibri" panose="020F0502020204030204" pitchFamily="34" charset="0"/>
                          <a:ea typeface="Times New Roman" panose="02020603050405020304" pitchFamily="18" charset="0"/>
                          <a:cs typeface="+mn-cs"/>
                        </a:rPr>
                        <a:t>אוף איזו רוח אוף איזו רוח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איך זה דוהר שוטף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ומפזר ערמות והופך מוסכמות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ודולג על גדר למרחב הפתוח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err="1">
                          <a:solidFill>
                            <a:srgbClr val="000000"/>
                          </a:solidFill>
                          <a:effectLst/>
                          <a:latin typeface="Calibri" panose="020F0502020204030204" pitchFamily="34" charset="0"/>
                          <a:ea typeface="Times New Roman" panose="02020603050405020304" pitchFamily="18" charset="0"/>
                          <a:cs typeface="+mn-cs"/>
                        </a:rPr>
                        <a:t>וזונק</a:t>
                      </a:r>
                      <a:r>
                        <a:rPr lang="he-IL" sz="1200" dirty="0">
                          <a:solidFill>
                            <a:srgbClr val="000000"/>
                          </a:solidFill>
                          <a:effectLst/>
                          <a:latin typeface="Calibri" panose="020F0502020204030204" pitchFamily="34" charset="0"/>
                          <a:ea typeface="Times New Roman" panose="02020603050405020304" pitchFamily="18" charset="0"/>
                          <a:cs typeface="+mn-cs"/>
                        </a:rPr>
                        <a:t> וחוזר יא תן רגע לנוח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שום דבר אינו עוזר אוף איזו רוח</a:t>
                      </a:r>
                      <a:r>
                        <a:rPr lang="en-US" sz="1200" dirty="0">
                          <a:solidFill>
                            <a:srgbClr val="000000"/>
                          </a:solidFill>
                          <a:effectLst/>
                          <a:latin typeface="Tahoma" panose="020B0604030504040204" pitchFamily="34" charset="0"/>
                          <a:ea typeface="Times New Roman" panose="02020603050405020304" pitchFamily="18" charset="0"/>
                          <a:cs typeface="+mn-cs"/>
                        </a:rPr>
                        <a:t>. </a:t>
                      </a:r>
                      <a:br>
                        <a:rPr lang="en-US" sz="1200" dirty="0">
                          <a:solidFill>
                            <a:srgbClr val="000000"/>
                          </a:solidFill>
                          <a:effectLst/>
                          <a:latin typeface="Tahoma" panose="020B0604030504040204" pitchFamily="34" charset="0"/>
                          <a:ea typeface="Times New Roman" panose="02020603050405020304" pitchFamily="18" charset="0"/>
                          <a:cs typeface="+mn-cs"/>
                        </a:rPr>
                      </a:b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זוהי חוקת הימים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וטוב במחילה ממסורת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שבין קיץ לקיץ שומעים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את לשון הרוחות של החורף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טוב לרגע לראות איך סביב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כל הנוף בצלצול ובשעט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רץ אחרי רקיעיו העפים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שפרחו מראשו כמגבעת</a:t>
                      </a:r>
                      <a:r>
                        <a:rPr lang="en-US" sz="1200" dirty="0">
                          <a:solidFill>
                            <a:srgbClr val="000000"/>
                          </a:solidFill>
                          <a:effectLst/>
                          <a:latin typeface="Tahoma" panose="020B0604030504040204" pitchFamily="34" charset="0"/>
                          <a:ea typeface="Times New Roman" panose="02020603050405020304" pitchFamily="18" charset="0"/>
                          <a:cs typeface="+mn-cs"/>
                        </a:rPr>
                        <a:t>. </a:t>
                      </a:r>
                      <a:br>
                        <a:rPr lang="en-US" sz="1200" dirty="0">
                          <a:solidFill>
                            <a:srgbClr val="000000"/>
                          </a:solidFill>
                          <a:effectLst/>
                          <a:latin typeface="Tahoma" panose="020B0604030504040204" pitchFamily="34" charset="0"/>
                          <a:ea typeface="Times New Roman" panose="02020603050405020304" pitchFamily="18" charset="0"/>
                          <a:cs typeface="+mn-cs"/>
                        </a:rPr>
                      </a:b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אוף איזו רוח אוף איזו רוח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איך זה דוהר שוטף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ומפזר ערמות והופך מוסכמות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ודולג על גדר למרחב הפתוח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err="1">
                          <a:solidFill>
                            <a:srgbClr val="000000"/>
                          </a:solidFill>
                          <a:effectLst/>
                          <a:latin typeface="Calibri" panose="020F0502020204030204" pitchFamily="34" charset="0"/>
                          <a:ea typeface="Times New Roman" panose="02020603050405020304" pitchFamily="18" charset="0"/>
                          <a:cs typeface="+mn-cs"/>
                        </a:rPr>
                        <a:t>וזונק</a:t>
                      </a:r>
                      <a:r>
                        <a:rPr lang="he-IL" sz="1200" dirty="0">
                          <a:solidFill>
                            <a:srgbClr val="000000"/>
                          </a:solidFill>
                          <a:effectLst/>
                          <a:latin typeface="Calibri" panose="020F0502020204030204" pitchFamily="34" charset="0"/>
                          <a:ea typeface="Times New Roman" panose="02020603050405020304" pitchFamily="18" charset="0"/>
                          <a:cs typeface="+mn-cs"/>
                        </a:rPr>
                        <a:t> וחוזר יא תן רגע לנוח </a:t>
                      </a:r>
                      <a:r>
                        <a:rPr lang="en-US" sz="1200" dirty="0">
                          <a:solidFill>
                            <a:srgbClr val="000000"/>
                          </a:solidFill>
                          <a:effectLst/>
                          <a:latin typeface="Tahoma" panose="020B0604030504040204" pitchFamily="34" charset="0"/>
                          <a:ea typeface="Times New Roman" panose="02020603050405020304" pitchFamily="18" charset="0"/>
                          <a:cs typeface="+mn-cs"/>
                        </a:rPr>
                        <a:t/>
                      </a:r>
                      <a:br>
                        <a:rPr lang="en-US" sz="1200" dirty="0">
                          <a:solidFill>
                            <a:srgbClr val="000000"/>
                          </a:solidFill>
                          <a:effectLst/>
                          <a:latin typeface="Tahoma" panose="020B0604030504040204" pitchFamily="34" charset="0"/>
                          <a:ea typeface="Times New Roman" panose="02020603050405020304" pitchFamily="18" charset="0"/>
                          <a:cs typeface="+mn-cs"/>
                        </a:rPr>
                      </a:br>
                      <a:r>
                        <a:rPr lang="he-IL" sz="1200" dirty="0">
                          <a:solidFill>
                            <a:srgbClr val="000000"/>
                          </a:solidFill>
                          <a:effectLst/>
                          <a:latin typeface="Calibri" panose="020F0502020204030204" pitchFamily="34" charset="0"/>
                          <a:ea typeface="Times New Roman" panose="02020603050405020304" pitchFamily="18" charset="0"/>
                          <a:cs typeface="+mn-cs"/>
                        </a:rPr>
                        <a:t>שום דבר אינו עוזר אוף איזו רוח</a:t>
                      </a:r>
                      <a:endParaRPr lang="en-US" sz="1200" dirty="0">
                        <a:effectLst/>
                        <a:latin typeface="Calibri" panose="020F0502020204030204" pitchFamily="34" charset="0"/>
                        <a:ea typeface="Calibri" panose="020F0502020204030204" pitchFamily="34" charset="0"/>
                        <a:cs typeface="+mn-cs"/>
                      </a:endParaRPr>
                    </a:p>
                  </a:txBody>
                  <a:tcPr marL="55280" marR="55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8295092" y="510465"/>
            <a:ext cx="3122971" cy="400110"/>
          </a:xfrm>
          <a:prstGeom prst="rect">
            <a:avLst/>
          </a:prstGeom>
        </p:spPr>
        <p:txBody>
          <a:bodyPr wrap="none">
            <a:spAutoFit/>
          </a:bodyPr>
          <a:lstStyle/>
          <a:p>
            <a:r>
              <a:rPr lang="he-IL" sz="2000" b="1" dirty="0" smtClean="0"/>
              <a:t>אוף איזה רוח \ נתן   אלתרמן</a:t>
            </a:r>
            <a:endParaRPr lang="en-US" sz="2000" b="1" dirty="0"/>
          </a:p>
        </p:txBody>
      </p:sp>
      <p:sp>
        <p:nvSpPr>
          <p:cNvPr id="7" name="Rectangle 6"/>
          <p:cNvSpPr/>
          <p:nvPr/>
        </p:nvSpPr>
        <p:spPr>
          <a:xfrm>
            <a:off x="251926" y="1412043"/>
            <a:ext cx="5601478" cy="1754326"/>
          </a:xfrm>
          <a:prstGeom prst="rect">
            <a:avLst/>
          </a:prstGeom>
        </p:spPr>
        <p:txBody>
          <a:bodyPr wrap="square">
            <a:spAutoFit/>
          </a:bodyPr>
          <a:lstStyle/>
          <a:p>
            <a:pPr lvl="1" algn="r"/>
            <a:r>
              <a:rPr lang="he-IL" dirty="0" smtClean="0"/>
              <a:t>אוף איזו רוח, אוף איזו רוח, איך זה דוהר שוטף ומפזר ערמות והופך מוסכמות ודולג על גדר למרחב הפתוח, שום דבר אינו עוזר אוף איזו רוח... בימים אלה הרוח נושבת גם בחוץ וגם בפנים. שוטפת , מפזרת והופכת מוסכמות... ללכת נגד הרוח לא נותן רגע מנוח – ללכת עם הרוח נותן רוגע ושלווה ... </a:t>
            </a:r>
            <a:endParaRPr lang="en-US" dirty="0"/>
          </a:p>
        </p:txBody>
      </p:sp>
    </p:spTree>
    <p:extLst>
      <p:ext uri="{BB962C8B-B14F-4D97-AF65-F5344CB8AC3E}">
        <p14:creationId xmlns:p14="http://schemas.microsoft.com/office/powerpoint/2010/main" val="2990900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66</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dc:creator>
  <cp:lastModifiedBy>Matrix</cp:lastModifiedBy>
  <cp:revision>2</cp:revision>
  <dcterms:created xsi:type="dcterms:W3CDTF">2018-01-20T19:42:23Z</dcterms:created>
  <dcterms:modified xsi:type="dcterms:W3CDTF">2018-01-20T19:45:38Z</dcterms:modified>
</cp:coreProperties>
</file>