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C66D86-D34C-4B43-B22B-6D02FB0E048B}"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A193F-F36C-43A2-9D56-E7314A70404C}" type="slidenum">
              <a:rPr lang="en-US" smtClean="0"/>
              <a:t>‹#›</a:t>
            </a:fld>
            <a:endParaRPr lang="en-US"/>
          </a:p>
        </p:txBody>
      </p:sp>
    </p:spTree>
    <p:extLst>
      <p:ext uri="{BB962C8B-B14F-4D97-AF65-F5344CB8AC3E}">
        <p14:creationId xmlns:p14="http://schemas.microsoft.com/office/powerpoint/2010/main" val="3842772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C66D86-D34C-4B43-B22B-6D02FB0E048B}"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A193F-F36C-43A2-9D56-E7314A70404C}" type="slidenum">
              <a:rPr lang="en-US" smtClean="0"/>
              <a:t>‹#›</a:t>
            </a:fld>
            <a:endParaRPr lang="en-US"/>
          </a:p>
        </p:txBody>
      </p:sp>
    </p:spTree>
    <p:extLst>
      <p:ext uri="{BB962C8B-B14F-4D97-AF65-F5344CB8AC3E}">
        <p14:creationId xmlns:p14="http://schemas.microsoft.com/office/powerpoint/2010/main" val="3693411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C66D86-D34C-4B43-B22B-6D02FB0E048B}"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A193F-F36C-43A2-9D56-E7314A70404C}" type="slidenum">
              <a:rPr lang="en-US" smtClean="0"/>
              <a:t>‹#›</a:t>
            </a:fld>
            <a:endParaRPr lang="en-US"/>
          </a:p>
        </p:txBody>
      </p:sp>
    </p:spTree>
    <p:extLst>
      <p:ext uri="{BB962C8B-B14F-4D97-AF65-F5344CB8AC3E}">
        <p14:creationId xmlns:p14="http://schemas.microsoft.com/office/powerpoint/2010/main" val="1682983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C66D86-D34C-4B43-B22B-6D02FB0E048B}"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A193F-F36C-43A2-9D56-E7314A70404C}" type="slidenum">
              <a:rPr lang="en-US" smtClean="0"/>
              <a:t>‹#›</a:t>
            </a:fld>
            <a:endParaRPr lang="en-US"/>
          </a:p>
        </p:txBody>
      </p:sp>
    </p:spTree>
    <p:extLst>
      <p:ext uri="{BB962C8B-B14F-4D97-AF65-F5344CB8AC3E}">
        <p14:creationId xmlns:p14="http://schemas.microsoft.com/office/powerpoint/2010/main" val="3368462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C66D86-D34C-4B43-B22B-6D02FB0E048B}"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A193F-F36C-43A2-9D56-E7314A70404C}" type="slidenum">
              <a:rPr lang="en-US" smtClean="0"/>
              <a:t>‹#›</a:t>
            </a:fld>
            <a:endParaRPr lang="en-US"/>
          </a:p>
        </p:txBody>
      </p:sp>
    </p:spTree>
    <p:extLst>
      <p:ext uri="{BB962C8B-B14F-4D97-AF65-F5344CB8AC3E}">
        <p14:creationId xmlns:p14="http://schemas.microsoft.com/office/powerpoint/2010/main" val="239325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C66D86-D34C-4B43-B22B-6D02FB0E048B}"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FA193F-F36C-43A2-9D56-E7314A70404C}" type="slidenum">
              <a:rPr lang="en-US" smtClean="0"/>
              <a:t>‹#›</a:t>
            </a:fld>
            <a:endParaRPr lang="en-US"/>
          </a:p>
        </p:txBody>
      </p:sp>
    </p:spTree>
    <p:extLst>
      <p:ext uri="{BB962C8B-B14F-4D97-AF65-F5344CB8AC3E}">
        <p14:creationId xmlns:p14="http://schemas.microsoft.com/office/powerpoint/2010/main" val="215747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C66D86-D34C-4B43-B22B-6D02FB0E048B}" type="datetimeFigureOut">
              <a:rPr lang="en-US" smtClean="0"/>
              <a:t>11/12/2017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FA193F-F36C-43A2-9D56-E7314A70404C}" type="slidenum">
              <a:rPr lang="en-US" smtClean="0"/>
              <a:t>‹#›</a:t>
            </a:fld>
            <a:endParaRPr lang="en-US"/>
          </a:p>
        </p:txBody>
      </p:sp>
    </p:spTree>
    <p:extLst>
      <p:ext uri="{BB962C8B-B14F-4D97-AF65-F5344CB8AC3E}">
        <p14:creationId xmlns:p14="http://schemas.microsoft.com/office/powerpoint/2010/main" val="1834123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C66D86-D34C-4B43-B22B-6D02FB0E048B}" type="datetimeFigureOut">
              <a:rPr lang="en-US" smtClean="0"/>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FA193F-F36C-43A2-9D56-E7314A70404C}" type="slidenum">
              <a:rPr lang="en-US" smtClean="0"/>
              <a:t>‹#›</a:t>
            </a:fld>
            <a:endParaRPr lang="en-US"/>
          </a:p>
        </p:txBody>
      </p:sp>
    </p:spTree>
    <p:extLst>
      <p:ext uri="{BB962C8B-B14F-4D97-AF65-F5344CB8AC3E}">
        <p14:creationId xmlns:p14="http://schemas.microsoft.com/office/powerpoint/2010/main" val="40073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C66D86-D34C-4B43-B22B-6D02FB0E048B}" type="datetimeFigureOut">
              <a:rPr lang="en-US" smtClean="0"/>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FA193F-F36C-43A2-9D56-E7314A70404C}" type="slidenum">
              <a:rPr lang="en-US" smtClean="0"/>
              <a:t>‹#›</a:t>
            </a:fld>
            <a:endParaRPr lang="en-US"/>
          </a:p>
        </p:txBody>
      </p:sp>
    </p:spTree>
    <p:extLst>
      <p:ext uri="{BB962C8B-B14F-4D97-AF65-F5344CB8AC3E}">
        <p14:creationId xmlns:p14="http://schemas.microsoft.com/office/powerpoint/2010/main" val="3586378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C66D86-D34C-4B43-B22B-6D02FB0E048B}"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FA193F-F36C-43A2-9D56-E7314A70404C}" type="slidenum">
              <a:rPr lang="en-US" smtClean="0"/>
              <a:t>‹#›</a:t>
            </a:fld>
            <a:endParaRPr lang="en-US"/>
          </a:p>
        </p:txBody>
      </p:sp>
    </p:spTree>
    <p:extLst>
      <p:ext uri="{BB962C8B-B14F-4D97-AF65-F5344CB8AC3E}">
        <p14:creationId xmlns:p14="http://schemas.microsoft.com/office/powerpoint/2010/main" val="3333066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C66D86-D34C-4B43-B22B-6D02FB0E048B}"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FA193F-F36C-43A2-9D56-E7314A70404C}" type="slidenum">
              <a:rPr lang="en-US" smtClean="0"/>
              <a:t>‹#›</a:t>
            </a:fld>
            <a:endParaRPr lang="en-US"/>
          </a:p>
        </p:txBody>
      </p:sp>
    </p:spTree>
    <p:extLst>
      <p:ext uri="{BB962C8B-B14F-4D97-AF65-F5344CB8AC3E}">
        <p14:creationId xmlns:p14="http://schemas.microsoft.com/office/powerpoint/2010/main" val="2453931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66D86-D34C-4B43-B22B-6D02FB0E048B}" type="datetimeFigureOut">
              <a:rPr lang="en-US" smtClean="0"/>
              <a:t>11/12/2017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A193F-F36C-43A2-9D56-E7314A70404C}" type="slidenum">
              <a:rPr lang="en-US" smtClean="0"/>
              <a:t>‹#›</a:t>
            </a:fld>
            <a:endParaRPr lang="en-US"/>
          </a:p>
        </p:txBody>
      </p:sp>
    </p:spTree>
    <p:extLst>
      <p:ext uri="{BB962C8B-B14F-4D97-AF65-F5344CB8AC3E}">
        <p14:creationId xmlns:p14="http://schemas.microsoft.com/office/powerpoint/2010/main" val="422637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80GtXgCSYJw"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10077524"/>
              </p:ext>
            </p:extLst>
          </p:nvPr>
        </p:nvGraphicFramePr>
        <p:xfrm>
          <a:off x="6008914" y="1129003"/>
          <a:ext cx="5449949" cy="5415344"/>
        </p:xfrm>
        <a:graphic>
          <a:graphicData uri="http://schemas.openxmlformats.org/drawingml/2006/table">
            <a:tbl>
              <a:tblPr rtl="1" firstRow="1" firstCol="1" bandRow="1"/>
              <a:tblGrid>
                <a:gridCol w="2685834"/>
                <a:gridCol w="2764115"/>
              </a:tblGrid>
              <a:tr h="4351338">
                <a:tc>
                  <a:txBody>
                    <a:bodyPr/>
                    <a:lstStyle/>
                    <a:p>
                      <a:pPr algn="r" rtl="1">
                        <a:lnSpc>
                          <a:spcPct val="115000"/>
                        </a:lnSpc>
                        <a:spcAft>
                          <a:spcPts val="0"/>
                        </a:spcAft>
                      </a:pPr>
                      <a:endParaRPr lang="he-IL" sz="1000" dirty="0" smtClean="0">
                        <a:solidFill>
                          <a:srgbClr val="000000"/>
                        </a:solidFill>
                        <a:effectLst/>
                        <a:latin typeface="Calibri" panose="020F0502020204030204" pitchFamily="34" charset="0"/>
                        <a:ea typeface="Times New Roman" panose="02020603050405020304" pitchFamily="18" charset="0"/>
                        <a:cs typeface="Tahoma" panose="020B0604030504040204" pitchFamily="34" charset="0"/>
                      </a:endParaRPr>
                    </a:p>
                    <a:p>
                      <a:pPr algn="r" rtl="1">
                        <a:lnSpc>
                          <a:spcPct val="115000"/>
                        </a:lnSpc>
                        <a:spcAft>
                          <a:spcPts val="0"/>
                        </a:spcAft>
                      </a:pPr>
                      <a:endParaRPr lang="he-IL" sz="1000" dirty="0" smtClean="0">
                        <a:solidFill>
                          <a:srgbClr val="000000"/>
                        </a:solidFill>
                        <a:effectLst/>
                        <a:latin typeface="Calibri" panose="020F0502020204030204" pitchFamily="34" charset="0"/>
                        <a:ea typeface="Times New Roman" panose="02020603050405020304" pitchFamily="18" charset="0"/>
                        <a:cs typeface="Tahoma" panose="020B0604030504040204" pitchFamily="34" charset="0"/>
                      </a:endParaRPr>
                    </a:p>
                    <a:p>
                      <a:pPr algn="r" rtl="1">
                        <a:lnSpc>
                          <a:spcPct val="115000"/>
                        </a:lnSpc>
                        <a:spcAft>
                          <a:spcPts val="0"/>
                        </a:spcAft>
                      </a:pPr>
                      <a:r>
                        <a:rPr lang="he-IL" sz="1000" dirty="0" smtClean="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כמה </a:t>
                      </a: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נוח לזרום עם המוח בהתניות אוטומטיות שלא דורשות לטרוח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רק לתייג ולנבוח, להסית ולזבוח לאלילי הרייטינג אייטמים בכל הכוח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הכול כבר מסודר לנו בראש מגירות-מגירות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לא ניתן למציאות להפריע לנו לראות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שכל שמאלני הוא בוגד, כל ערבי מחבל מתאבד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כל חרדי הוא שודד וכל המתנחלים רצחו את רבין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כל תל אביב טבעונית, כל נתיבות מסורתית עממית,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כל הדתיים פרימיטיביים עם ציצית ועל הדרך מחקו את דארווין.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אל תכלאוני בשום כלוב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אל תסכמו אותי </a:t>
                      </a:r>
                      <a:r>
                        <a:rPr lang="he-IL" sz="1000" dirty="0" err="1">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בויקיפדיה</a:t>
                      </a: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אני הכול, אני לא-כלום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אור אינסוף לבוש בגוף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אז אל תכלאוני בשום כלוב.</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0"/>
                        </a:spcAft>
                      </a:pP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תקראו לי דון קישוט שמעז לקרוא תיגר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שימו לי פרס על הראש וגיליוטינה בכיכר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השדים זמנם עבר והמלך הוא עירום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תמחקו את כל מה שידעתם עליי עד היום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לא אני לא המתנחל, לא נציג של אלוהים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לא דוס שמדיר נשים, לא גשר בין המגזרים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יישרפו המגזרים, תשרפו דעות </a:t>
                      </a:r>
                      <a:r>
                        <a:rPr lang="he-IL" sz="1000" dirty="0" smtClean="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קדומות</a:t>
                      </a:r>
                    </a:p>
                    <a:p>
                      <a:pPr algn="r" rtl="1">
                        <a:lnSpc>
                          <a:spcPct val="115000"/>
                        </a:lnSpc>
                        <a:spcAft>
                          <a:spcPts val="0"/>
                        </a:spcAft>
                      </a:pPr>
                      <a:endParaRPr lang="he-IL" sz="1000" dirty="0" smtClean="0">
                        <a:solidFill>
                          <a:srgbClr val="000000"/>
                        </a:solidFill>
                        <a:effectLst/>
                        <a:latin typeface="Calibri" panose="020F0502020204030204" pitchFamily="34" charset="0"/>
                        <a:ea typeface="Calibri" panose="020F0502020204030204" pitchFamily="34" charset="0"/>
                        <a:cs typeface="Tahoma" panose="020B0604030504040204" pitchFamily="34" charset="0"/>
                      </a:endParaRPr>
                    </a:p>
                  </a:txBody>
                  <a:tcPr marL="54574" marR="54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endParaRPr lang="he-IL" sz="1000" dirty="0" smtClean="0">
                        <a:solidFill>
                          <a:srgbClr val="000000"/>
                        </a:solidFill>
                        <a:effectLst/>
                        <a:latin typeface="Calibri" panose="020F0502020204030204" pitchFamily="34" charset="0"/>
                        <a:ea typeface="Times New Roman" panose="02020603050405020304" pitchFamily="18" charset="0"/>
                        <a:cs typeface="Tahoma" panose="020B0604030504040204" pitchFamily="34" charset="0"/>
                      </a:endParaRPr>
                    </a:p>
                    <a:p>
                      <a:pPr algn="r" rtl="1">
                        <a:lnSpc>
                          <a:spcPct val="115000"/>
                        </a:lnSpc>
                        <a:spcAft>
                          <a:spcPts val="0"/>
                        </a:spcAft>
                      </a:pPr>
                      <a:r>
                        <a:rPr lang="he-IL" sz="1000" dirty="0" smtClean="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לכל </a:t>
                      </a: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אחד יהיה סיכוי לכתוב את הסיפור שלו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כי אם הכול גלוי וידוע מראש קלישאות-קלישאות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לא ניתן למציאות להפריע לנו לראות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שכל מזרחי מקופח, כל חילוני הוא כופר מלוכלך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כל הנשים למטבח וכל הרוסים </a:t>
                      </a:r>
                      <a:r>
                        <a:rPr lang="he-IL" sz="1000" dirty="0" err="1">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הרוסים</a:t>
                      </a: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על סטאלין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כלו כבר כל הקיצים, כל חבר כנסת קופה של שרצים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כל האתיופים רצים ואלו שלא שרים עם רייכל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אל תכלאוני בשום כלוב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אל תסכמו אותי </a:t>
                      </a:r>
                      <a:r>
                        <a:rPr lang="he-IL" sz="1000" dirty="0" err="1">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בויקיפדיה</a:t>
                      </a: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אני הכול, אני לא-כלום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אור אינסוף לבוש בגוף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אז אל תכלאוני בשום כלוב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עוד יבוא יום...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יום יבוא ולא תכלאוני בשום כלוב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לא תסכמו אותי </a:t>
                      </a:r>
                      <a:r>
                        <a:rPr lang="he-IL" sz="1000" dirty="0" err="1">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בויקיפדיה</a:t>
                      </a: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אני הכול, אני לא-כלום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עירום באתי ואשוב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אז אל תכלאוני בשום כלוב </a:t>
                      </a:r>
                      <a:b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0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לא תכלאוני בשום כלוב</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0"/>
                        </a:spcAft>
                      </a:pPr>
                      <a:r>
                        <a:rPr lang="he-IL" sz="1000" b="1" kern="1800" dirty="0">
                          <a:solidFill>
                            <a:srgbClr val="FE6809"/>
                          </a:solidFill>
                          <a:effectLst/>
                          <a:latin typeface="Calibri" panose="020F0502020204030204" pitchFamily="34" charset="0"/>
                          <a:ea typeface="Times New Roman" panose="02020603050405020304" pitchFamily="18" charset="0"/>
                          <a:cs typeface="Tahoma" panose="020B0604030504040204" pitchFamily="34" charset="0"/>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54574" marR="54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363895" y="1129003"/>
            <a:ext cx="4917232" cy="1600438"/>
          </a:xfrm>
          <a:prstGeom prst="rect">
            <a:avLst/>
          </a:prstGeom>
          <a:noFill/>
        </p:spPr>
        <p:txBody>
          <a:bodyPr wrap="square" rtlCol="0">
            <a:spAutoFit/>
          </a:bodyPr>
          <a:lstStyle/>
          <a:p>
            <a:pPr algn="r" rtl="1"/>
            <a:r>
              <a:rPr lang="he-IL" sz="1400" dirty="0">
                <a:latin typeface="Arial" panose="020B0604020202020204" pitchFamily="34" charset="0"/>
              </a:rPr>
              <a:t>כמה נוח לזרום עם המוח בהתניות אוטומטיות שלא דורשות לטרוח... בשיח החברתי מול השוני הקיים בחברה הנטייה לתייג ולשייך כל אדם לפי החזות או השיוך ל... ולא עם מה שחשוב באמת , ההיכרות הפנימית </a:t>
            </a:r>
            <a:r>
              <a:rPr lang="he-IL" sz="1400" dirty="0" err="1">
                <a:latin typeface="Arial" panose="020B0604020202020204" pitchFamily="34" charset="0"/>
              </a:rPr>
              <a:t>האמיתית</a:t>
            </a:r>
            <a:r>
              <a:rPr lang="he-IL" sz="1400" dirty="0">
                <a:latin typeface="Arial" panose="020B0604020202020204" pitchFamily="34" charset="0"/>
              </a:rPr>
              <a:t> – </a:t>
            </a:r>
            <a:endParaRPr lang="he-IL" sz="1400" dirty="0" smtClean="0">
              <a:latin typeface="Arial" panose="020B0604020202020204" pitchFamily="34" charset="0"/>
            </a:endParaRPr>
          </a:p>
          <a:p>
            <a:pPr algn="r" rtl="1"/>
            <a:r>
              <a:rPr lang="he-IL" sz="1400" dirty="0" smtClean="0">
                <a:latin typeface="Arial" panose="020B0604020202020204" pitchFamily="34" charset="0"/>
              </a:rPr>
              <a:t>אנחנו </a:t>
            </a:r>
            <a:r>
              <a:rPr lang="he-IL" sz="1400" dirty="0">
                <a:latin typeface="Arial" panose="020B0604020202020204" pitchFamily="34" charset="0"/>
              </a:rPr>
              <a:t>כאנשי חינוך עמלים כל יום ורגע לייצר מציאות בקרב התלמידים להכיר לראות ולדעת את האחר ולקבל אותו... לכל אחד יש את הסיכוי והיכולת לכתוב את הסיפור שלו...</a:t>
            </a:r>
            <a:endParaRPr lang="en-US" sz="1400" dirty="0">
              <a:latin typeface="Arial" panose="020B0604020202020204" pitchFamily="34" charset="0"/>
              <a:cs typeface="Arial" panose="020B0604020202020204" pitchFamily="34" charset="0"/>
            </a:endParaRPr>
          </a:p>
        </p:txBody>
      </p:sp>
      <p:sp>
        <p:nvSpPr>
          <p:cNvPr id="8" name="TextBox 7"/>
          <p:cNvSpPr txBox="1"/>
          <p:nvPr/>
        </p:nvSpPr>
        <p:spPr>
          <a:xfrm>
            <a:off x="6428792" y="466531"/>
            <a:ext cx="4114800" cy="369332"/>
          </a:xfrm>
          <a:prstGeom prst="rect">
            <a:avLst/>
          </a:prstGeom>
          <a:noFill/>
        </p:spPr>
        <p:txBody>
          <a:bodyPr wrap="square" rtlCol="0">
            <a:spAutoFit/>
          </a:bodyPr>
          <a:lstStyle/>
          <a:p>
            <a:pPr algn="r" rtl="1"/>
            <a:endParaRPr lang="en-US" dirty="0"/>
          </a:p>
        </p:txBody>
      </p:sp>
      <p:sp>
        <p:nvSpPr>
          <p:cNvPr id="9" name="TextBox 8"/>
          <p:cNvSpPr txBox="1"/>
          <p:nvPr/>
        </p:nvSpPr>
        <p:spPr>
          <a:xfrm>
            <a:off x="6167534" y="382268"/>
            <a:ext cx="4114800" cy="400110"/>
          </a:xfrm>
          <a:prstGeom prst="rect">
            <a:avLst/>
          </a:prstGeom>
          <a:noFill/>
        </p:spPr>
        <p:txBody>
          <a:bodyPr wrap="square" rtlCol="0">
            <a:spAutoFit/>
          </a:bodyPr>
          <a:lstStyle/>
          <a:p>
            <a:pPr algn="r" rtl="1"/>
            <a:r>
              <a:rPr lang="he-IL" sz="2000" b="1" dirty="0" smtClean="0">
                <a:latin typeface="Arial" panose="020B0604020202020204" pitchFamily="34" charset="0"/>
                <a:cs typeface="Arial" panose="020B0604020202020204" pitchFamily="34" charset="0"/>
                <a:hlinkClick r:id="rId2"/>
              </a:rPr>
              <a:t>ויקיפדיה / חנן בן ארי</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9250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83</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Tahoma</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Matrix</dc:creator>
  <cp:lastModifiedBy>Matrix</cp:lastModifiedBy>
  <cp:revision>1</cp:revision>
  <dcterms:created xsi:type="dcterms:W3CDTF">2017-11-12T14:56:40Z</dcterms:created>
  <dcterms:modified xsi:type="dcterms:W3CDTF">2017-11-12T15:05:01Z</dcterms:modified>
</cp:coreProperties>
</file>