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4" r:id="rId1"/>
  </p:sldMasterIdLst>
  <p:sldIdLst>
    <p:sldId id="256" r:id="rId2"/>
    <p:sldId id="257" r:id="rId3"/>
    <p:sldId id="271" r:id="rId4"/>
    <p:sldId id="270" r:id="rId5"/>
    <p:sldId id="258" r:id="rId6"/>
    <p:sldId id="272" r:id="rId7"/>
    <p:sldId id="273" r:id="rId8"/>
    <p:sldId id="274" r:id="rId9"/>
    <p:sldId id="269" r:id="rId10"/>
    <p:sldId id="275" r:id="rId11"/>
    <p:sldId id="276" r:id="rId12"/>
    <p:sldId id="278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" lastIdx="2" clrIdx="0">
    <p:extLst>
      <p:ext uri="{19B8F6BF-5375-455C-9EA6-DF929625EA0E}">
        <p15:presenceInfo xmlns:p15="http://schemas.microsoft.com/office/powerpoint/2012/main" userId="ale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CC99"/>
    <a:srgbClr val="9999FF"/>
    <a:srgbClr val="CC99FF"/>
    <a:srgbClr val="00CC00"/>
    <a:srgbClr val="66FF99"/>
    <a:srgbClr val="009999"/>
    <a:srgbClr val="FF33CC"/>
    <a:srgbClr val="3399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412" autoAdjust="0"/>
    <p:restoredTop sz="59598" autoAdjust="0"/>
  </p:normalViewPr>
  <p:slideViewPr>
    <p:cSldViewPr>
      <p:cViewPr varScale="1">
        <p:scale>
          <a:sx n="115" d="100"/>
          <a:sy n="115" d="100"/>
        </p:scale>
        <p:origin x="15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commentAuthors" Target="commentAuthors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1-02T14:09:19.537" idx="1">
    <p:pos x="575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072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323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7115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730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2650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4977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0109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5558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714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186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052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348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767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75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534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783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67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4049939-F840-4A62-A02F-62243E765AA7}" type="datetimeFigureOut">
              <a:rPr lang="he-IL" smtClean="0"/>
              <a:pPr/>
              <a:t>כ"ז/חשון/תשפ"ב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CF2DE3-DDC9-427E-983F-16A1C19834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9715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3400" y="1628800"/>
            <a:ext cx="7772400" cy="1275992"/>
          </a:xfrm>
        </p:spPr>
        <p:txBody>
          <a:bodyPr>
            <a:normAutofit fontScale="90000"/>
          </a:bodyPr>
          <a:lstStyle/>
          <a:p>
            <a:pPr algn="ctr"/>
            <a:br>
              <a:rPr lang="he-IL" sz="9600" dirty="0"/>
            </a:br>
            <a:br>
              <a:rPr lang="he-IL" sz="9600" dirty="0"/>
            </a:br>
            <a:br>
              <a:rPr lang="he-IL" sz="9600" dirty="0"/>
            </a:br>
            <a:br>
              <a:rPr lang="he-IL" sz="9600" dirty="0"/>
            </a:br>
            <a:br>
              <a:rPr lang="he-IL" sz="9600" dirty="0"/>
            </a:br>
            <a:br>
              <a:rPr lang="he-IL" sz="9600" dirty="0"/>
            </a:br>
            <a:br>
              <a:rPr lang="he-IL" sz="9600" dirty="0"/>
            </a:br>
            <a:r>
              <a:rPr lang="he-IL" sz="9600" dirty="0"/>
              <a:t>מרכיבי </a:t>
            </a:r>
            <a:br>
              <a:rPr lang="he-IL" sz="9600" dirty="0"/>
            </a:br>
            <a:r>
              <a:rPr lang="he-IL" sz="9600" dirty="0"/>
              <a:t>הכושר גופני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267744" y="3789040"/>
            <a:ext cx="5478760" cy="1913466"/>
          </a:xfrm>
        </p:spPr>
        <p:txBody>
          <a:bodyPr/>
          <a:lstStyle/>
          <a:p>
            <a:pPr algn="r"/>
            <a:r>
              <a:rPr lang="he-IL" dirty="0"/>
              <a:t>מגיש : </a:t>
            </a:r>
            <a:r>
              <a:rPr lang="he-IL" dirty="0" err="1"/>
              <a:t>אלחנדרו</a:t>
            </a:r>
            <a:r>
              <a:rPr lang="he-IL" dirty="0"/>
              <a:t> רייכמן </a:t>
            </a:r>
          </a:p>
          <a:p>
            <a:pPr algn="r"/>
            <a:r>
              <a:rPr lang="he-IL" dirty="0"/>
              <a:t>קורס למידה להכנה לבגרות 5 יחידות חינוך גופני </a:t>
            </a:r>
          </a:p>
          <a:p>
            <a:pPr algn="r"/>
            <a:r>
              <a:rPr lang="he-IL" dirty="0"/>
              <a:t>מוגש ל : ד"ר זוהר שדה</a:t>
            </a:r>
          </a:p>
        </p:txBody>
      </p:sp>
    </p:spTree>
    <p:extLst>
      <p:ext uri="{BB962C8B-B14F-4D97-AF65-F5344CB8AC3E}">
        <p14:creationId xmlns:p14="http://schemas.microsoft.com/office/powerpoint/2010/main" val="3597275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925A8542-FC42-439D-92E5-39C05DC22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16633"/>
            <a:ext cx="8215064" cy="432047"/>
          </a:xfrm>
        </p:spPr>
        <p:txBody>
          <a:bodyPr>
            <a:noAutofit/>
          </a:bodyPr>
          <a:lstStyle/>
          <a:p>
            <a:pPr algn="r"/>
            <a:r>
              <a:rPr lang="he-IL" sz="3200" dirty="0"/>
              <a:t>קובעי היכולת במרכיבי הכושר הגופני :</a:t>
            </a:r>
            <a:endParaRPr lang="en-IL" sz="3600" dirty="0"/>
          </a:p>
        </p:txBody>
      </p:sp>
      <p:sp>
        <p:nvSpPr>
          <p:cNvPr id="5" name="כותרת משנה 4">
            <a:extLst>
              <a:ext uri="{FF2B5EF4-FFF2-40B4-BE49-F238E27FC236}">
                <a16:creationId xmlns:a16="http://schemas.microsoft.com/office/drawing/2014/main" id="{B4EF9726-55E1-4C54-92C6-BFC781776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838" y="692696"/>
            <a:ext cx="8077200" cy="4416566"/>
          </a:xfrm>
        </p:spPr>
        <p:txBody>
          <a:bodyPr/>
          <a:lstStyle/>
          <a:p>
            <a:pPr algn="r"/>
            <a:r>
              <a:rPr lang="he-IL" sz="1800" dirty="0"/>
              <a:t>תורשה :  קובע את הפוטנציאל</a:t>
            </a:r>
          </a:p>
          <a:p>
            <a:pPr algn="r"/>
            <a:r>
              <a:rPr lang="he-IL" sz="1800" dirty="0"/>
              <a:t>בשלות ביולוגית : קובעת את המועד שבו ניתן לממש את מלוא הפוטנציאל</a:t>
            </a:r>
          </a:p>
          <a:p>
            <a:pPr algn="r"/>
            <a:r>
              <a:rPr lang="he-IL" sz="1800" dirty="0"/>
              <a:t>תהליך האימון : קובע את רמת מיצוי הפוטנציאל</a:t>
            </a:r>
          </a:p>
          <a:p>
            <a:pPr algn="r"/>
            <a:endParaRPr lang="he-IL" dirty="0"/>
          </a:p>
          <a:p>
            <a:pPr algn="r"/>
            <a:endParaRPr lang="en-IL" dirty="0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5E89BA9B-5E6A-4287-955E-81B1E5129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916833"/>
            <a:ext cx="8424936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45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7EC6D8AE-C054-48DF-93B7-815ADBFBF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533401"/>
            <a:ext cx="8215064" cy="735360"/>
          </a:xfrm>
        </p:spPr>
        <p:txBody>
          <a:bodyPr>
            <a:noAutofit/>
          </a:bodyPr>
          <a:lstStyle/>
          <a:p>
            <a:pPr algn="r"/>
            <a:r>
              <a:rPr lang="he-IL" sz="2400" dirty="0"/>
              <a:t>משולש הכושר – תרומת מרכיבי היסוד לענפי הספורט השונים :</a:t>
            </a:r>
            <a:br>
              <a:rPr lang="he-IL" sz="2400" dirty="0"/>
            </a:br>
            <a:endParaRPr lang="en-IL" sz="2400" dirty="0"/>
          </a:p>
        </p:txBody>
      </p:sp>
      <p:sp>
        <p:nvSpPr>
          <p:cNvPr id="5" name="כותרת משנה 4">
            <a:extLst>
              <a:ext uri="{FF2B5EF4-FFF2-40B4-BE49-F238E27FC236}">
                <a16:creationId xmlns:a16="http://schemas.microsoft.com/office/drawing/2014/main" id="{2EF9DB87-8396-4725-842F-3839248D8B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L" dirty="0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260C89F5-29FF-466E-AA8B-7B3113E19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268761"/>
            <a:ext cx="6336703" cy="505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77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5D39B7B0-D0F1-4995-BB86-9EE41FB4E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533401"/>
            <a:ext cx="8287072" cy="879376"/>
          </a:xfrm>
        </p:spPr>
        <p:txBody>
          <a:bodyPr>
            <a:normAutofit fontScale="90000"/>
          </a:bodyPr>
          <a:lstStyle/>
          <a:p>
            <a:pPr algn="r"/>
            <a:r>
              <a:rPr lang="he-IL" dirty="0"/>
              <a:t>שאלות ותשובות :</a:t>
            </a:r>
            <a:br>
              <a:rPr lang="he-IL" dirty="0"/>
            </a:br>
            <a:endParaRPr lang="en-IL" dirty="0"/>
          </a:p>
        </p:txBody>
      </p:sp>
      <p:sp>
        <p:nvSpPr>
          <p:cNvPr id="5" name="כותרת משנה 4">
            <a:extLst>
              <a:ext uri="{FF2B5EF4-FFF2-40B4-BE49-F238E27FC236}">
                <a16:creationId xmlns:a16="http://schemas.microsoft.com/office/drawing/2014/main" id="{55E41DA6-DFBC-4BB9-AEBB-2F650904C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980728"/>
            <a:ext cx="8359080" cy="4776606"/>
          </a:xfrm>
        </p:spPr>
        <p:txBody>
          <a:bodyPr/>
          <a:lstStyle/>
          <a:p>
            <a:pPr algn="r"/>
            <a:r>
              <a:rPr lang="he-IL" dirty="0"/>
              <a:t>מה ההבדל בין כושר גופני של ספורטאי לאדם רגיל ?</a:t>
            </a:r>
          </a:p>
          <a:p>
            <a:pPr algn="r"/>
            <a:endParaRPr lang="he-IL" dirty="0"/>
          </a:p>
          <a:p>
            <a:pPr algn="r"/>
            <a:r>
              <a:rPr lang="he-IL" dirty="0"/>
              <a:t>מה התוצאה של שילוב בין מרכיבי יסוד שונים למרכיבים פסיכומוטוריים :</a:t>
            </a:r>
          </a:p>
          <a:p>
            <a:pPr algn="r"/>
            <a:endParaRPr lang="he-IL" dirty="0"/>
          </a:p>
          <a:p>
            <a:pPr algn="r"/>
            <a:r>
              <a:rPr lang="he-IL" dirty="0"/>
              <a:t>כיצד ניתן לשפר כושר גופני ?</a:t>
            </a:r>
          </a:p>
          <a:p>
            <a:pPr algn="r"/>
            <a:endParaRPr lang="he-IL" dirty="0"/>
          </a:p>
          <a:p>
            <a:pPr algn="r"/>
            <a:r>
              <a:rPr lang="he-IL" dirty="0"/>
              <a:t>למה חשוב להתאים את האימון לגיל הביולוגי </a:t>
            </a:r>
            <a:r>
              <a:rPr lang="he-IL"/>
              <a:t>של המתאמן ?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764090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876A7473-8E3C-49F9-9EC0-650BD1D5E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68" y="790918"/>
            <a:ext cx="8215064" cy="303312"/>
          </a:xfrm>
        </p:spPr>
        <p:txBody>
          <a:bodyPr>
            <a:noAutofit/>
          </a:bodyPr>
          <a:lstStyle/>
          <a:p>
            <a:pPr algn="r"/>
            <a:br>
              <a:rPr lang="he-IL" sz="2400" dirty="0"/>
            </a:br>
            <a:br>
              <a:rPr lang="he-IL" sz="2400" dirty="0"/>
            </a:br>
            <a:br>
              <a:rPr lang="he-IL" sz="2400" dirty="0"/>
            </a:br>
            <a:r>
              <a:rPr lang="he-IL" sz="2400" dirty="0"/>
              <a:t>טבלאות בדיקה :</a:t>
            </a:r>
            <a:br>
              <a:rPr lang="he-IL" sz="2400" dirty="0"/>
            </a:br>
            <a:endParaRPr lang="en-IL" sz="2400" dirty="0"/>
          </a:p>
        </p:txBody>
      </p:sp>
      <p:sp>
        <p:nvSpPr>
          <p:cNvPr id="5" name="כותרת משנה 4">
            <a:extLst>
              <a:ext uri="{FF2B5EF4-FFF2-40B4-BE49-F238E27FC236}">
                <a16:creationId xmlns:a16="http://schemas.microsoft.com/office/drawing/2014/main" id="{68521CD3-B065-4223-B14C-3EEDE4E953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L" dirty="0"/>
          </a:p>
        </p:txBody>
      </p:sp>
      <p:graphicFrame>
        <p:nvGraphicFramePr>
          <p:cNvPr id="6" name="טבלה 6">
            <a:extLst>
              <a:ext uri="{FF2B5EF4-FFF2-40B4-BE49-F238E27FC236}">
                <a16:creationId xmlns:a16="http://schemas.microsoft.com/office/drawing/2014/main" id="{EA5B0EFF-6224-4569-89A1-B387020B9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973281"/>
              </p:ext>
            </p:extLst>
          </p:nvPr>
        </p:nvGraphicFramePr>
        <p:xfrm>
          <a:off x="515930" y="796816"/>
          <a:ext cx="813998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073">
                  <a:extLst>
                    <a:ext uri="{9D8B030D-6E8A-4147-A177-3AD203B41FA5}">
                      <a16:colId xmlns:a16="http://schemas.microsoft.com/office/drawing/2014/main" val="3455628715"/>
                    </a:ext>
                  </a:extLst>
                </a:gridCol>
                <a:gridCol w="3154838">
                  <a:extLst>
                    <a:ext uri="{9D8B030D-6E8A-4147-A177-3AD203B41FA5}">
                      <a16:colId xmlns:a16="http://schemas.microsoft.com/office/drawing/2014/main" val="341093831"/>
                    </a:ext>
                  </a:extLst>
                </a:gridCol>
                <a:gridCol w="2649069">
                  <a:extLst>
                    <a:ext uri="{9D8B030D-6E8A-4147-A177-3AD203B41FA5}">
                      <a16:colId xmlns:a16="http://schemas.microsoft.com/office/drawing/2014/main" val="2829693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לחיצת חזה</a:t>
                      </a:r>
                    </a:p>
                    <a:p>
                      <a:pPr algn="r"/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RM</a:t>
                      </a:r>
                      <a:r>
                        <a:rPr lang="he-IL" dirty="0"/>
                        <a:t>1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כוח מירבי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99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שכיבות סמיכה</a:t>
                      </a:r>
                    </a:p>
                    <a:p>
                      <a:pPr algn="r"/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ביצוע של מקסימום חזרות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כוח סבולת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0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משולב זמן תגובה וקואורדינציה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קפיצה למרחק מהמקום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כוח מתפרץ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398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הליכה על קורה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שיווי משקל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 err="1"/>
                        <a:t>קואורדיציה</a:t>
                      </a:r>
                      <a:r>
                        <a:rPr lang="he-IL" dirty="0"/>
                        <a:t> 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74172"/>
                  </a:ext>
                </a:extLst>
              </a:tr>
            </a:tbl>
          </a:graphicData>
        </a:graphic>
      </p:graphicFrame>
      <p:graphicFrame>
        <p:nvGraphicFramePr>
          <p:cNvPr id="7" name="טבלה 7">
            <a:extLst>
              <a:ext uri="{FF2B5EF4-FFF2-40B4-BE49-F238E27FC236}">
                <a16:creationId xmlns:a16="http://schemas.microsoft.com/office/drawing/2014/main" id="{3AB888A0-1B92-4B91-814A-2B37BEE64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076141"/>
              </p:ext>
            </p:extLst>
          </p:nvPr>
        </p:nvGraphicFramePr>
        <p:xfrm>
          <a:off x="464468" y="3274225"/>
          <a:ext cx="8215065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355">
                  <a:extLst>
                    <a:ext uri="{9D8B030D-6E8A-4147-A177-3AD203B41FA5}">
                      <a16:colId xmlns:a16="http://schemas.microsoft.com/office/drawing/2014/main" val="1704455026"/>
                    </a:ext>
                  </a:extLst>
                </a:gridCol>
                <a:gridCol w="2738355">
                  <a:extLst>
                    <a:ext uri="{9D8B030D-6E8A-4147-A177-3AD203B41FA5}">
                      <a16:colId xmlns:a16="http://schemas.microsoft.com/office/drawing/2014/main" val="1217890932"/>
                    </a:ext>
                  </a:extLst>
                </a:gridCol>
                <a:gridCol w="2738355">
                  <a:extLst>
                    <a:ext uri="{9D8B030D-6E8A-4147-A177-3AD203B41FA5}">
                      <a16:colId xmlns:a16="http://schemas.microsoft.com/office/drawing/2014/main" val="32834127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ריצת ארוכות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ריצת קופר 12 דק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סבולת בינונית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414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22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לגעת בקצות האצבעות בישיבה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/>
                        <a:t>שב והשג</a:t>
                      </a:r>
                      <a:endParaRPr lang="en-IL" dirty="0"/>
                    </a:p>
                    <a:p>
                      <a:pPr algn="r"/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גמישות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882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תפיסת המקל שנופל מלמעלה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מבחן המקל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מהירות תגובה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135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ריצת 20 מטר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מהירות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585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10 </a:t>
                      </a:r>
                      <a:r>
                        <a:rPr lang="en-US" dirty="0"/>
                        <a:t>X</a:t>
                      </a:r>
                      <a:r>
                        <a:rPr lang="he-IL" dirty="0"/>
                        <a:t> 4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ריצת קווים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זריזות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149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35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3568" y="-228600"/>
            <a:ext cx="6554867" cy="1524000"/>
          </a:xfrm>
        </p:spPr>
        <p:txBody>
          <a:bodyPr/>
          <a:lstStyle/>
          <a:p>
            <a:pPr algn="r"/>
            <a:r>
              <a:rPr lang="he-IL" dirty="0"/>
              <a:t>יעדים לימודיים : 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700808"/>
            <a:ext cx="6554867" cy="3767670"/>
          </a:xfrm>
        </p:spPr>
        <p:txBody>
          <a:bodyPr>
            <a:normAutofit/>
          </a:bodyPr>
          <a:lstStyle/>
          <a:p>
            <a:pPr algn="r"/>
            <a:r>
              <a:rPr lang="he-IL" b="1" dirty="0">
                <a:solidFill>
                  <a:srgbClr val="FF0000"/>
                </a:solidFill>
              </a:rPr>
              <a:t>מהו כושר גופני ?</a:t>
            </a:r>
          </a:p>
          <a:p>
            <a:pPr algn="r"/>
            <a:r>
              <a:rPr lang="he-IL" b="1" dirty="0">
                <a:solidFill>
                  <a:srgbClr val="FF0000"/>
                </a:solidFill>
              </a:rPr>
              <a:t>מהם מרכיבי הכושר הגופני ?</a:t>
            </a:r>
          </a:p>
          <a:p>
            <a:pPr algn="r"/>
            <a:r>
              <a:rPr lang="he-IL" b="1" dirty="0">
                <a:solidFill>
                  <a:srgbClr val="FF0000"/>
                </a:solidFill>
              </a:rPr>
              <a:t>מה ההבדלים בין מרכיבי הכושר השונים ?</a:t>
            </a:r>
          </a:p>
          <a:p>
            <a:pPr algn="r"/>
            <a:r>
              <a:rPr lang="he-IL" b="1" dirty="0">
                <a:solidFill>
                  <a:srgbClr val="FF0000"/>
                </a:solidFill>
              </a:rPr>
              <a:t>מה התוצאה של השילובים השונים בין מרכיבי הכושר ?</a:t>
            </a:r>
          </a:p>
          <a:p>
            <a:pPr algn="r"/>
            <a:r>
              <a:rPr lang="he-IL" b="1" dirty="0">
                <a:solidFill>
                  <a:srgbClr val="FF0000"/>
                </a:solidFill>
              </a:rPr>
              <a:t>מה ההבדל בין ספורטאי לאדם מן השורה ?</a:t>
            </a:r>
          </a:p>
          <a:p>
            <a:pPr algn="r"/>
            <a:endParaRPr lang="he-IL" b="1" dirty="0">
              <a:solidFill>
                <a:srgbClr val="FF0000"/>
              </a:solidFill>
            </a:endParaRPr>
          </a:p>
          <a:p>
            <a:pPr algn="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8557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7B530246-BB59-43F1-B6F2-872E14A32948}"/>
              </a:ext>
            </a:extLst>
          </p:cNvPr>
          <p:cNvSpPr txBox="1"/>
          <p:nvPr/>
        </p:nvSpPr>
        <p:spPr>
          <a:xfrm>
            <a:off x="4499992" y="548680"/>
            <a:ext cx="259228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he-IL" sz="2000" dirty="0"/>
              <a:t>מושגי יסוד  :</a:t>
            </a:r>
          </a:p>
          <a:p>
            <a:pPr algn="r"/>
            <a:endParaRPr lang="he-IL" sz="2000" dirty="0"/>
          </a:p>
          <a:p>
            <a:pPr algn="r"/>
            <a:r>
              <a:rPr lang="he-IL" sz="1600" dirty="0"/>
              <a:t>פעילות גופנית</a:t>
            </a:r>
          </a:p>
          <a:p>
            <a:pPr algn="r"/>
            <a:r>
              <a:rPr lang="he-IL" sz="1600" dirty="0"/>
              <a:t>כושר גופני כללי וייחודי</a:t>
            </a:r>
          </a:p>
          <a:p>
            <a:pPr algn="r"/>
            <a:r>
              <a:rPr lang="he-IL" sz="1600" dirty="0"/>
              <a:t>תרגול גופני</a:t>
            </a:r>
          </a:p>
          <a:p>
            <a:pPr algn="r"/>
            <a:r>
              <a:rPr lang="he-IL" sz="1600" dirty="0"/>
              <a:t>מרכיבי יסוד</a:t>
            </a:r>
          </a:p>
          <a:p>
            <a:pPr algn="r"/>
            <a:r>
              <a:rPr lang="he-IL" sz="1600" dirty="0"/>
              <a:t>מרכיבים פסיכומוטוריים</a:t>
            </a:r>
          </a:p>
          <a:p>
            <a:pPr algn="r"/>
            <a:r>
              <a:rPr lang="he-IL" sz="1600" dirty="0"/>
              <a:t>סבולת קצרה</a:t>
            </a:r>
          </a:p>
          <a:p>
            <a:pPr algn="r"/>
            <a:r>
              <a:rPr lang="he-IL" sz="1600" dirty="0"/>
              <a:t>סבולת בינונית</a:t>
            </a:r>
          </a:p>
          <a:p>
            <a:pPr algn="r"/>
            <a:r>
              <a:rPr lang="he-IL" sz="1600" dirty="0"/>
              <a:t>סבולת ממושכת</a:t>
            </a:r>
          </a:p>
          <a:p>
            <a:pPr algn="r"/>
            <a:r>
              <a:rPr lang="he-IL" sz="1600" dirty="0"/>
              <a:t>מהירות לא מחזורית</a:t>
            </a:r>
          </a:p>
          <a:p>
            <a:pPr algn="r"/>
            <a:r>
              <a:rPr lang="he-IL" sz="1600" dirty="0"/>
              <a:t>מהירות מחזורית</a:t>
            </a:r>
          </a:p>
          <a:p>
            <a:pPr algn="r"/>
            <a:r>
              <a:rPr lang="he-IL" sz="1600" dirty="0"/>
              <a:t>מהירות תגובה</a:t>
            </a:r>
          </a:p>
          <a:p>
            <a:pPr algn="r"/>
            <a:r>
              <a:rPr lang="he-IL" sz="1600" dirty="0"/>
              <a:t>תאוצה</a:t>
            </a:r>
          </a:p>
          <a:p>
            <a:pPr algn="r"/>
            <a:r>
              <a:rPr lang="he-IL" sz="1600" dirty="0"/>
              <a:t>מהירות מרבית</a:t>
            </a:r>
          </a:p>
          <a:p>
            <a:pPr algn="r"/>
            <a:r>
              <a:rPr lang="he-IL" sz="1600" dirty="0"/>
              <a:t>סבולת מהירות</a:t>
            </a:r>
          </a:p>
          <a:p>
            <a:pPr algn="r"/>
            <a:r>
              <a:rPr lang="he-IL" sz="1600" dirty="0"/>
              <a:t>כוח מרבי (חוזק שריר)</a:t>
            </a:r>
          </a:p>
          <a:p>
            <a:pPr algn="r"/>
            <a:r>
              <a:rPr lang="he-IL" sz="1600" dirty="0"/>
              <a:t>סבולת שרירים (סבולת כוח)</a:t>
            </a:r>
          </a:p>
          <a:p>
            <a:pPr algn="r"/>
            <a:r>
              <a:rPr lang="he-IL" sz="1600" dirty="0"/>
              <a:t>כוח מתפרץ : (כוח מהיר)</a:t>
            </a:r>
          </a:p>
          <a:p>
            <a:pPr algn="r"/>
            <a:r>
              <a:rPr lang="he-IL" sz="1600" dirty="0"/>
              <a:t>גמישות</a:t>
            </a:r>
          </a:p>
          <a:p>
            <a:pPr algn="r"/>
            <a:r>
              <a:rPr lang="he-IL" sz="1600" dirty="0"/>
              <a:t>קואורדינציה</a:t>
            </a:r>
          </a:p>
          <a:p>
            <a:pPr algn="r"/>
            <a:r>
              <a:rPr lang="he-IL" sz="1600" dirty="0"/>
              <a:t>זריזות</a:t>
            </a:r>
          </a:p>
          <a:p>
            <a:pPr algn="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1173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9138E77-7B71-48AD-9B53-00AEF63050B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63688" y="764704"/>
            <a:ext cx="6554788" cy="5904656"/>
          </a:xfrm>
        </p:spPr>
        <p:txBody>
          <a:bodyPr>
            <a:normAutofit fontScale="92500" lnSpcReduction="10000"/>
          </a:bodyPr>
          <a:lstStyle/>
          <a:p>
            <a:pPr algn="r"/>
            <a:endParaRPr lang="he-IL" b="1" dirty="0">
              <a:solidFill>
                <a:srgbClr val="FF0000"/>
              </a:solidFill>
            </a:endParaRPr>
          </a:p>
          <a:p>
            <a:pPr algn="r"/>
            <a:r>
              <a:rPr lang="he-IL" b="1" dirty="0">
                <a:solidFill>
                  <a:srgbClr val="FF0000"/>
                </a:solidFill>
              </a:rPr>
              <a:t>מה היא פעילות גופנית ?</a:t>
            </a:r>
          </a:p>
          <a:p>
            <a:pPr algn="r"/>
            <a:r>
              <a:rPr lang="he-IL" dirty="0"/>
              <a:t>תנועה גופנית המופקת על יד שרירי השלד, שתוצאתה הוצאת אנרגיה.</a:t>
            </a:r>
          </a:p>
          <a:p>
            <a:pPr algn="r"/>
            <a:endParaRPr lang="he-IL" b="1" dirty="0">
              <a:solidFill>
                <a:srgbClr val="FF0000"/>
              </a:solidFill>
            </a:endParaRPr>
          </a:p>
          <a:p>
            <a:pPr algn="r"/>
            <a:r>
              <a:rPr lang="he-IL" b="1" dirty="0">
                <a:solidFill>
                  <a:srgbClr val="FF0000"/>
                </a:solidFill>
              </a:rPr>
              <a:t>מה הוא כושר גופני לאדם שאינו ספורטאי ? </a:t>
            </a:r>
          </a:p>
          <a:p>
            <a:pPr algn="r"/>
            <a:r>
              <a:rPr lang="he-IL" dirty="0"/>
              <a:t>המושג מתאר מערכת של מרכיבים שונים המשקפים את היכולת הגופנית לבצע מטלות שונות ותפקודי יום-יום ובמצבי חירום.</a:t>
            </a:r>
          </a:p>
          <a:p>
            <a:pPr algn="r"/>
            <a:endParaRPr lang="he-IL" dirty="0"/>
          </a:p>
          <a:p>
            <a:pPr algn="r"/>
            <a:r>
              <a:rPr lang="he-IL" b="1" dirty="0">
                <a:solidFill>
                  <a:srgbClr val="FF0000"/>
                </a:solidFill>
              </a:rPr>
              <a:t>מה הוא כושר גופני לספורטאי ?</a:t>
            </a:r>
          </a:p>
          <a:p>
            <a:pPr algn="r"/>
            <a:r>
              <a:rPr lang="he-IL" dirty="0"/>
              <a:t>המושג מתאר מערכת של מרכיבים המשקפים את היכולת הגופנית הנדרשת כדי להגיע להישגים ספורטיביים בענף ספורט מסוים ולשפרם. </a:t>
            </a:r>
          </a:p>
          <a:p>
            <a:pPr marL="0" indent="0" algn="r">
              <a:buNone/>
            </a:pPr>
            <a:r>
              <a:rPr lang="he-IL" b="1" dirty="0">
                <a:solidFill>
                  <a:srgbClr val="FF0000"/>
                </a:solidFill>
              </a:rPr>
              <a:t>מה הוא תרגול גופני ?</a:t>
            </a:r>
          </a:p>
          <a:p>
            <a:pPr marL="0" indent="0" algn="r">
              <a:buNone/>
            </a:pPr>
            <a:r>
              <a:rPr lang="he-IL" dirty="0"/>
              <a:t>פעילות גופנית מובנית ומתוכננת החוזרת על עצמה ומיועדת לשיפור ולשימור מרכיב אחד או כמה ממרכיבי הכושר הגופני.</a:t>
            </a:r>
          </a:p>
          <a:p>
            <a:pPr marL="0" indent="0" algn="r">
              <a:buNone/>
            </a:pPr>
            <a:endParaRPr lang="he-IL" b="1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he-IL" b="1" dirty="0">
              <a:solidFill>
                <a:srgbClr val="FF0000"/>
              </a:solidFill>
            </a:endParaRPr>
          </a:p>
          <a:p>
            <a:pPr algn="r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15113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0" y="533400"/>
            <a:ext cx="8244408" cy="5415880"/>
          </a:xfrm>
        </p:spPr>
        <p:txBody>
          <a:bodyPr/>
          <a:lstStyle/>
          <a:p>
            <a:pPr marL="0" indent="0" algn="r">
              <a:buNone/>
            </a:pPr>
            <a:r>
              <a:rPr lang="he-IL" dirty="0">
                <a:solidFill>
                  <a:srgbClr val="3333CC"/>
                </a:solidFill>
              </a:rPr>
              <a:t>מרכיבי הכושר הגופני:</a:t>
            </a:r>
          </a:p>
          <a:p>
            <a:pPr marL="0" indent="0" algn="r">
              <a:buNone/>
            </a:pPr>
            <a:endParaRPr lang="he-IL" dirty="0">
              <a:solidFill>
                <a:srgbClr val="3333CC"/>
              </a:solidFill>
            </a:endParaRPr>
          </a:p>
          <a:p>
            <a:pPr marL="0" indent="0" algn="r">
              <a:buNone/>
            </a:pPr>
            <a:r>
              <a:rPr lang="he-IL" dirty="0">
                <a:solidFill>
                  <a:srgbClr val="3333CC"/>
                </a:solidFill>
              </a:rPr>
              <a:t>מהם מרכיבי הכושר הגופני ?</a:t>
            </a:r>
          </a:p>
          <a:p>
            <a:pPr marL="0" indent="0" algn="r">
              <a:buNone/>
            </a:pPr>
            <a:endParaRPr lang="he-IL" dirty="0">
              <a:solidFill>
                <a:srgbClr val="3333CC"/>
              </a:solidFill>
            </a:endParaRPr>
          </a:p>
          <a:p>
            <a:pPr marL="0" indent="0" algn="r">
              <a:buNone/>
            </a:pPr>
            <a:r>
              <a:rPr lang="he-IL" dirty="0">
                <a:solidFill>
                  <a:srgbClr val="3333CC"/>
                </a:solidFill>
              </a:rPr>
              <a:t>מרכיבי יסוד :  </a:t>
            </a:r>
            <a:r>
              <a:rPr lang="he-IL" b="1" dirty="0">
                <a:solidFill>
                  <a:srgbClr val="CC00FF"/>
                </a:solidFill>
              </a:rPr>
              <a:t>סבולת, מהירות כוח וגמישות</a:t>
            </a:r>
          </a:p>
          <a:p>
            <a:pPr marL="0" indent="0" algn="r">
              <a:buNone/>
            </a:pPr>
            <a:endParaRPr lang="he-IL" b="1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he-IL" b="1" dirty="0">
                <a:solidFill>
                  <a:srgbClr val="990099"/>
                </a:solidFill>
              </a:rPr>
              <a:t>מרכיבים פסיכומוטוריים : קואורדינציה,  מהירות תגובה.</a:t>
            </a:r>
            <a:endParaRPr lang="he-IL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0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855EB03B-DC70-49B6-AFEE-97F101EE6E03}"/>
              </a:ext>
            </a:extLst>
          </p:cNvPr>
          <p:cNvSpPr txBox="1"/>
          <p:nvPr/>
        </p:nvSpPr>
        <p:spPr>
          <a:xfrm>
            <a:off x="2291938" y="548680"/>
            <a:ext cx="667255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he-IL" sz="2400" b="1" dirty="0">
                <a:solidFill>
                  <a:srgbClr val="FF0000"/>
                </a:solidFill>
              </a:rPr>
              <a:t>מה היא סבולת ?</a:t>
            </a:r>
          </a:p>
          <a:p>
            <a:pPr algn="r"/>
            <a:endParaRPr lang="he-IL" dirty="0"/>
          </a:p>
          <a:p>
            <a:pPr marL="285750" indent="-285750" algn="r">
              <a:buFont typeface="Wingdings" panose="05000000000000000000" pitchFamily="2" charset="2"/>
              <a:buChar char="Ø"/>
            </a:pPr>
            <a:r>
              <a:rPr lang="he-IL" dirty="0"/>
              <a:t>יכולתו של הפרט לבצע מאמץ גופני תת מירבי לאורך זמן.</a:t>
            </a:r>
          </a:p>
          <a:p>
            <a:pPr marL="285750" indent="-285750" algn="r">
              <a:buFont typeface="Wingdings" panose="05000000000000000000" pitchFamily="2" charset="2"/>
              <a:buChar char="Ø"/>
            </a:pPr>
            <a:r>
              <a:rPr lang="he-IL" dirty="0"/>
              <a:t>היכולת להתנגד לעייפות</a:t>
            </a:r>
          </a:p>
          <a:p>
            <a:pPr marL="285750" indent="-285750" algn="r">
              <a:buFont typeface="Wingdings" panose="05000000000000000000" pitchFamily="2" charset="2"/>
              <a:buChar char="Ø"/>
            </a:pPr>
            <a:r>
              <a:rPr lang="he-IL" dirty="0"/>
              <a:t>היכולת להתאושש במהירות ממאמץ</a:t>
            </a:r>
          </a:p>
          <a:p>
            <a:pPr marL="285750" indent="-285750" algn="r">
              <a:buFont typeface="Wingdings" panose="05000000000000000000" pitchFamily="2" charset="2"/>
              <a:buChar char="Ø"/>
            </a:pPr>
            <a:endParaRPr lang="he-IL" dirty="0"/>
          </a:p>
          <a:p>
            <a:pPr algn="r"/>
            <a:endParaRPr lang="he-IL" dirty="0"/>
          </a:p>
        </p:txBody>
      </p:sp>
      <p:graphicFrame>
        <p:nvGraphicFramePr>
          <p:cNvPr id="8" name="טבלה 8">
            <a:extLst>
              <a:ext uri="{FF2B5EF4-FFF2-40B4-BE49-F238E27FC236}">
                <a16:creationId xmlns:a16="http://schemas.microsoft.com/office/drawing/2014/main" id="{1893A2EC-B58E-43D8-9BD5-1F9DB77F1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241728"/>
              </p:ext>
            </p:extLst>
          </p:nvPr>
        </p:nvGraphicFramePr>
        <p:xfrm>
          <a:off x="899592" y="2420888"/>
          <a:ext cx="78962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51">
                  <a:extLst>
                    <a:ext uri="{9D8B030D-6E8A-4147-A177-3AD203B41FA5}">
                      <a16:colId xmlns:a16="http://schemas.microsoft.com/office/drawing/2014/main" val="1755398007"/>
                    </a:ext>
                  </a:extLst>
                </a:gridCol>
                <a:gridCol w="2304591">
                  <a:extLst>
                    <a:ext uri="{9D8B030D-6E8A-4147-A177-3AD203B41FA5}">
                      <a16:colId xmlns:a16="http://schemas.microsoft.com/office/drawing/2014/main" val="2773177679"/>
                    </a:ext>
                  </a:extLst>
                </a:gridCol>
                <a:gridCol w="2949877">
                  <a:extLst>
                    <a:ext uri="{9D8B030D-6E8A-4147-A177-3AD203B41FA5}">
                      <a16:colId xmlns:a16="http://schemas.microsoft.com/office/drawing/2014/main" val="4154005028"/>
                    </a:ext>
                  </a:extLst>
                </a:gridCol>
                <a:gridCol w="2365181">
                  <a:extLst>
                    <a:ext uri="{9D8B030D-6E8A-4147-A177-3AD203B41FA5}">
                      <a16:colId xmlns:a16="http://schemas.microsoft.com/office/drawing/2014/main" val="3112562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10 עד 180 שניות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סבולת אנאירובית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סבולת קצרה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587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3 עד 20 דקות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הספק אירובי מירבי – קיבולת אירובית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סבולת בינונית 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313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מעל 20 דקות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סבולת אירובית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סבולת ממושכת 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364625"/>
                  </a:ext>
                </a:extLst>
              </a:tr>
            </a:tbl>
          </a:graphicData>
        </a:graphic>
      </p:graphicFrame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24DA0E0B-8D1E-42D5-B8A9-447A08CB6EC1}"/>
              </a:ext>
            </a:extLst>
          </p:cNvPr>
          <p:cNvSpPr txBox="1"/>
          <p:nvPr/>
        </p:nvSpPr>
        <p:spPr>
          <a:xfrm>
            <a:off x="1043608" y="4451512"/>
            <a:ext cx="8100392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he-IL" sz="2800" b="1" dirty="0">
                <a:solidFill>
                  <a:srgbClr val="FF0000"/>
                </a:solidFill>
              </a:rPr>
              <a:t>מה היא מהירות ?</a:t>
            </a:r>
          </a:p>
          <a:p>
            <a:pPr algn="r"/>
            <a:r>
              <a:rPr lang="he-IL" dirty="0"/>
              <a:t>היכולת לבצע תנועה לאורך מרחק נתון בזמן הקצר ביותר</a:t>
            </a:r>
          </a:p>
          <a:p>
            <a:pPr algn="r"/>
            <a:endParaRPr lang="he-IL" dirty="0"/>
          </a:p>
          <a:p>
            <a:pPr algn="r"/>
            <a:r>
              <a:rPr lang="he-IL" dirty="0"/>
              <a:t>מהירות לא מחזורית : פעולה אחת קצרה לדוגמה הדיפת כדור ברזל.</a:t>
            </a:r>
          </a:p>
          <a:p>
            <a:pPr algn="r"/>
            <a:r>
              <a:rPr lang="he-IL" dirty="0"/>
              <a:t>מבירות מחזורית :פעולה רציפה וחזרה על תבנית תנועה </a:t>
            </a:r>
            <a:r>
              <a:rPr lang="he-IL" dirty="0" err="1"/>
              <a:t>מסויימת</a:t>
            </a:r>
            <a:r>
              <a:rPr lang="he-IL" dirty="0"/>
              <a:t>. כמו ריצה.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1099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EE29F5F7-6722-4A16-916A-3191142F7A9C}"/>
              </a:ext>
            </a:extLst>
          </p:cNvPr>
          <p:cNvSpPr txBox="1"/>
          <p:nvPr/>
        </p:nvSpPr>
        <p:spPr>
          <a:xfrm>
            <a:off x="2291938" y="332656"/>
            <a:ext cx="6456526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he-IL" dirty="0"/>
              <a:t>מהירות הינה תוצאה של שלבי התנועה הבאים :</a:t>
            </a:r>
          </a:p>
          <a:p>
            <a:pPr algn="r"/>
            <a:endParaRPr lang="he-IL" dirty="0"/>
          </a:p>
          <a:p>
            <a:pPr algn="r"/>
            <a:r>
              <a:rPr lang="he-IL" dirty="0"/>
              <a:t>מהירות תגובה – יכולת להתחיל לבצע תנועה בזמן הקצר ביותר (שייכת גם למרכיבים </a:t>
            </a:r>
            <a:r>
              <a:rPr lang="he-IL" dirty="0" err="1"/>
              <a:t>פסיכומוטריים</a:t>
            </a:r>
            <a:r>
              <a:rPr lang="he-IL" dirty="0"/>
              <a:t>)</a:t>
            </a:r>
          </a:p>
          <a:p>
            <a:pPr algn="r"/>
            <a:r>
              <a:rPr lang="he-IL" dirty="0"/>
              <a:t>תאוצה : מעבר ממתה מנוחה למהירות.</a:t>
            </a:r>
          </a:p>
          <a:p>
            <a:pPr algn="r"/>
            <a:r>
              <a:rPr lang="he-IL" dirty="0"/>
              <a:t>מהירות </a:t>
            </a:r>
            <a:r>
              <a:rPr lang="he-IL" dirty="0" err="1"/>
              <a:t>מירבית</a:t>
            </a:r>
            <a:r>
              <a:rPr lang="he-IL" dirty="0"/>
              <a:t> : המהירות הרגעית הגבוהה ביותר שהושגה</a:t>
            </a:r>
          </a:p>
          <a:p>
            <a:pPr algn="r"/>
            <a:r>
              <a:rPr lang="he-IL" dirty="0"/>
              <a:t>סבולת מהירות : שמירה על מהירות לאורך זמן</a:t>
            </a:r>
          </a:p>
          <a:p>
            <a:pPr algn="r"/>
            <a:endParaRPr lang="he-IL" dirty="0"/>
          </a:p>
          <a:p>
            <a:pPr algn="r"/>
            <a:r>
              <a:rPr lang="he-IL" sz="2800" b="1" dirty="0">
                <a:solidFill>
                  <a:srgbClr val="FF0000"/>
                </a:solidFill>
              </a:rPr>
              <a:t>מה הוא כוח  ?</a:t>
            </a:r>
          </a:p>
          <a:p>
            <a:pPr algn="r"/>
            <a:r>
              <a:rPr lang="he-IL" dirty="0"/>
              <a:t>היכולת להתגבר על התנגדויות וכוחות חיצוניים.</a:t>
            </a:r>
          </a:p>
          <a:p>
            <a:pPr algn="r"/>
            <a:endParaRPr lang="he-IL" dirty="0"/>
          </a:p>
          <a:p>
            <a:pPr algn="r"/>
            <a:r>
              <a:rPr lang="he-IL" dirty="0"/>
              <a:t>כוח מירבי : כמות מרבית ששריר יכול להפיק (חוזק של שריר)</a:t>
            </a:r>
          </a:p>
          <a:p>
            <a:pPr algn="r"/>
            <a:endParaRPr lang="he-IL" dirty="0"/>
          </a:p>
          <a:p>
            <a:pPr algn="r"/>
            <a:r>
              <a:rPr lang="he-IL" dirty="0"/>
              <a:t>סבולת כוח (סבולת שרירים) : יכולת של קבוצת שרירים לבצע התנגדות למאמץ תת מירבי לארוך זמן.</a:t>
            </a:r>
          </a:p>
          <a:p>
            <a:pPr algn="r"/>
            <a:endParaRPr lang="he-IL" dirty="0"/>
          </a:p>
          <a:p>
            <a:pPr algn="r"/>
            <a:r>
              <a:rPr lang="he-IL" dirty="0"/>
              <a:t>כוח מתפרץ : יכולת להפעיל כמות מרבית של כוח בתנועה פתאומית אחת.</a:t>
            </a:r>
          </a:p>
          <a:p>
            <a:pPr algn="r"/>
            <a:endParaRPr lang="he-IL" dirty="0"/>
          </a:p>
          <a:p>
            <a:pPr algn="r"/>
            <a:r>
              <a:rPr lang="he-IL" sz="2400" b="1" dirty="0">
                <a:solidFill>
                  <a:srgbClr val="FF0000"/>
                </a:solidFill>
              </a:rPr>
              <a:t>מה היא גמישות ?</a:t>
            </a:r>
          </a:p>
          <a:p>
            <a:pPr algn="r"/>
            <a:r>
              <a:rPr lang="he-IL" dirty="0"/>
              <a:t>טווח התנועה הקיים במפרק והיכולת לנוע בצורה חופשית לאורך טווח התנועה.</a:t>
            </a:r>
          </a:p>
          <a:p>
            <a:pPr algn="r"/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22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C640890F-FF1B-4BB4-A117-CA3AB0D4A170}"/>
              </a:ext>
            </a:extLst>
          </p:cNvPr>
          <p:cNvSpPr txBox="1"/>
          <p:nvPr/>
        </p:nvSpPr>
        <p:spPr>
          <a:xfrm>
            <a:off x="2291938" y="620688"/>
            <a:ext cx="674455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he-IL" sz="2400" b="1" dirty="0">
                <a:solidFill>
                  <a:srgbClr val="FF0000"/>
                </a:solidFill>
              </a:rPr>
              <a:t>מה היא קואורדינציה ?</a:t>
            </a:r>
          </a:p>
          <a:p>
            <a:pPr algn="r"/>
            <a:endParaRPr lang="he-IL" dirty="0"/>
          </a:p>
          <a:p>
            <a:pPr algn="r"/>
            <a:r>
              <a:rPr lang="he-IL" dirty="0"/>
              <a:t>היכולת לתאם בין התנועות השונות במטרה ליצר איזון תנועתי. היכולת לשלב בין מספר פעולות ומפרקים בו זמנית בצורה אופטימלית.</a:t>
            </a:r>
          </a:p>
          <a:p>
            <a:pPr algn="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6623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08084407-FD05-403F-887B-FC3BE9B0A2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9" y="533400"/>
            <a:ext cx="8523210" cy="591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879678"/>
      </p:ext>
    </p:extLst>
  </p:cSld>
  <p:clrMapOvr>
    <a:masterClrMapping/>
  </p:clrMapOvr>
</p:sld>
</file>

<file path=ppt/theme/theme1.xml><?xml version="1.0" encoding="utf-8"?>
<a:theme xmlns:a="http://schemas.openxmlformats.org/drawingml/2006/main" name="פרוסה">
  <a:themeElements>
    <a:clrScheme name="פרוסה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פרוסה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פרוס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6664</TotalTime>
  <Words>621</Words>
  <Application>Microsoft Office PowerPoint</Application>
  <PresentationFormat>‫הצגה על המסך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פרוסה</vt:lpstr>
      <vt:lpstr>       מרכיבי  הכושר גופני</vt:lpstr>
      <vt:lpstr>יעדים לימודיים :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קובעי היכולת במרכיבי הכושר הגופני :</vt:lpstr>
      <vt:lpstr>משולש הכושר – תרומת מרכיבי היסוד לענפי הספורט השונים : </vt:lpstr>
      <vt:lpstr>שאלות ותשובות : </vt:lpstr>
      <vt:lpstr>   טבלאות בדיקה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כושר גופני</dc:title>
  <dc:creator>USER</dc:creator>
  <cp:lastModifiedBy>משתמש לא ידוע</cp:lastModifiedBy>
  <cp:revision>63</cp:revision>
  <dcterms:created xsi:type="dcterms:W3CDTF">2012-04-10T06:12:29Z</dcterms:created>
  <dcterms:modified xsi:type="dcterms:W3CDTF">2021-11-02T13:29:04Z</dcterms:modified>
</cp:coreProperties>
</file>