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78" r:id="rId7"/>
    <p:sldMasterId id="2147483688" r:id="rId8"/>
    <p:sldMasterId id="2147483697" r:id="rId9"/>
    <p:sldMasterId id="2147483704" r:id="rId10"/>
    <p:sldMasterId id="2147483714" r:id="rId11"/>
  </p:sldMasterIdLst>
  <p:notesMasterIdLst>
    <p:notesMasterId r:id="rId58"/>
  </p:notesMasterIdLst>
  <p:sldIdLst>
    <p:sldId id="256" r:id="rId12"/>
    <p:sldId id="362" r:id="rId13"/>
    <p:sldId id="295" r:id="rId14"/>
    <p:sldId id="319" r:id="rId15"/>
    <p:sldId id="264" r:id="rId16"/>
    <p:sldId id="318" r:id="rId17"/>
    <p:sldId id="306" r:id="rId18"/>
    <p:sldId id="265" r:id="rId19"/>
    <p:sldId id="320" r:id="rId20"/>
    <p:sldId id="323" r:id="rId21"/>
    <p:sldId id="324" r:id="rId22"/>
    <p:sldId id="325" r:id="rId23"/>
    <p:sldId id="326" r:id="rId24"/>
    <p:sldId id="327" r:id="rId25"/>
    <p:sldId id="329" r:id="rId26"/>
    <p:sldId id="330" r:id="rId27"/>
    <p:sldId id="331" r:id="rId28"/>
    <p:sldId id="333" r:id="rId29"/>
    <p:sldId id="334" r:id="rId30"/>
    <p:sldId id="335" r:id="rId31"/>
    <p:sldId id="336" r:id="rId32"/>
    <p:sldId id="337" r:id="rId33"/>
    <p:sldId id="344" r:id="rId34"/>
    <p:sldId id="345" r:id="rId35"/>
    <p:sldId id="346" r:id="rId36"/>
    <p:sldId id="348" r:id="rId37"/>
    <p:sldId id="363" r:id="rId38"/>
    <p:sldId id="349" r:id="rId39"/>
    <p:sldId id="350" r:id="rId40"/>
    <p:sldId id="351" r:id="rId41"/>
    <p:sldId id="352" r:id="rId42"/>
    <p:sldId id="353" r:id="rId43"/>
    <p:sldId id="355" r:id="rId44"/>
    <p:sldId id="357" r:id="rId45"/>
    <p:sldId id="358" r:id="rId46"/>
    <p:sldId id="361" r:id="rId47"/>
    <p:sldId id="365" r:id="rId48"/>
    <p:sldId id="366" r:id="rId49"/>
    <p:sldId id="367" r:id="rId50"/>
    <p:sldId id="368" r:id="rId51"/>
    <p:sldId id="369" r:id="rId52"/>
    <p:sldId id="370" r:id="rId53"/>
    <p:sldId id="371" r:id="rId54"/>
    <p:sldId id="372" r:id="rId55"/>
    <p:sldId id="373" r:id="rId56"/>
    <p:sldId id="374" r:id="rId57"/>
  </p:sldIdLst>
  <p:sldSz cx="9144000" cy="6858000" type="screen4x3"/>
  <p:notesSz cx="6858000" cy="9144000"/>
  <p:custShowLst>
    <p:custShow name="הצגה מותאמת אישית 1" id="0">
      <p:sldLst>
        <p:sld r:id="rId12"/>
        <p:sld r:id="rId16"/>
        <p:sld r:id="rId1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8"/>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3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סגנון ביניים 4 - הדגשה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B4B98B0-60AC-42C2-AFA5-B58CD77FA1E5}" styleName="סגנון בהיר 1 - הדגשה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סגנון בהיר 3 - הדגשה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5" autoAdjust="0"/>
    <p:restoredTop sz="93606" autoAdjust="0"/>
  </p:normalViewPr>
  <p:slideViewPr>
    <p:cSldViewPr>
      <p:cViewPr>
        <p:scale>
          <a:sx n="85" d="100"/>
          <a:sy n="85" d="100"/>
        </p:scale>
        <p:origin x="742" y="4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0"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he-IL"/>
        </a:p>
      </c:txPr>
    </c:title>
    <c:autoTitleDeleted val="0"/>
    <c:plotArea>
      <c:layout/>
      <c:pieChart>
        <c:varyColors val="1"/>
        <c:ser>
          <c:idx val="0"/>
          <c:order val="0"/>
          <c:tx>
            <c:strRef>
              <c:f>גיליון1!$B$1</c:f>
              <c:strCache>
                <c:ptCount val="1"/>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D24-4CDB-93DE-A1EA3B31418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D24-4CDB-93DE-A1EA3B314184}"/>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D24-4CDB-93DE-A1EA3B314184}"/>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D24-4CDB-93DE-A1EA3B314184}"/>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AD24-4CDB-93DE-A1EA3B314184}"/>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AD24-4CDB-93DE-A1EA3B314184}"/>
              </c:ext>
            </c:extLst>
          </c:dPt>
          <c:dLbls>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he-IL"/>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גיליון1!$A$2:$A$7</c:f>
              <c:strCache>
                <c:ptCount val="6"/>
                <c:pt idx="0">
                  <c:v>חלבון</c:v>
                </c:pt>
                <c:pt idx="1">
                  <c:v>שומן</c:v>
                </c:pt>
                <c:pt idx="2">
                  <c:v>פחמימות</c:v>
                </c:pt>
                <c:pt idx="3">
                  <c:v>מינרלים</c:v>
                </c:pt>
                <c:pt idx="4">
                  <c:v>ויטמינים</c:v>
                </c:pt>
                <c:pt idx="5">
                  <c:v>מים</c:v>
                </c:pt>
              </c:strCache>
            </c:strRef>
          </c:cat>
          <c:val>
            <c:numRef>
              <c:f>גיליון1!$B$2:$B$7</c:f>
              <c:numCache>
                <c:formatCode>0.00%</c:formatCode>
                <c:ptCount val="6"/>
                <c:pt idx="0">
                  <c:v>0.16900000000000001</c:v>
                </c:pt>
                <c:pt idx="1">
                  <c:v>0.16900000000000001</c:v>
                </c:pt>
                <c:pt idx="2">
                  <c:v>8.0000000000000002E-3</c:v>
                </c:pt>
                <c:pt idx="3">
                  <c:v>5.3999999999999999E-2</c:v>
                </c:pt>
                <c:pt idx="4">
                  <c:v>1E-4</c:v>
                </c:pt>
                <c:pt idx="5" formatCode="0%">
                  <c:v>0.6</c:v>
                </c:pt>
              </c:numCache>
            </c:numRef>
          </c:val>
          <c:extLst>
            <c:ext xmlns:c16="http://schemas.microsoft.com/office/drawing/2014/chart" uri="{C3380CC4-5D6E-409C-BE32-E72D297353CC}">
              <c16:uniqueId val="{0000000C-AD24-4CDB-93DE-A1EA3B31418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he-IL"/>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b="0"/>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0"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he-IL"/>
        </a:p>
      </c:txPr>
    </c:title>
    <c:autoTitleDeleted val="0"/>
    <c:plotArea>
      <c:layout/>
      <c:pieChart>
        <c:varyColors val="1"/>
        <c:ser>
          <c:idx val="0"/>
          <c:order val="0"/>
          <c:tx>
            <c:strRef>
              <c:f>גיליון1!$B$1</c:f>
              <c:strCache>
                <c:ptCount val="1"/>
              </c:strCache>
            </c:strRef>
          </c:tx>
          <c:explosion val="12"/>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091-4F6A-852B-3063DE999E72}"/>
              </c:ext>
            </c:extLst>
          </c:dPt>
          <c:dPt>
            <c:idx val="1"/>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091-4F6A-852B-3063DE999E72}"/>
              </c:ext>
            </c:extLst>
          </c:dPt>
          <c:dPt>
            <c:idx val="2"/>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091-4F6A-852B-3063DE999E72}"/>
              </c:ext>
            </c:extLst>
          </c:dPt>
          <c:dPt>
            <c:idx val="3"/>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091-4F6A-852B-3063DE999E72}"/>
              </c:ext>
            </c:extLst>
          </c:dPt>
          <c:dPt>
            <c:idx val="4"/>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091-4F6A-852B-3063DE999E72}"/>
              </c:ext>
            </c:extLst>
          </c:dPt>
          <c:dPt>
            <c:idx val="5"/>
            <c:bubble3D val="0"/>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5091-4F6A-852B-3063DE999E72}"/>
              </c:ext>
            </c:extLst>
          </c:dPt>
          <c:dLbls>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he-IL"/>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גיליון1!$A$2:$A$7</c:f>
              <c:strCache>
                <c:ptCount val="6"/>
                <c:pt idx="0">
                  <c:v>חלבון</c:v>
                </c:pt>
                <c:pt idx="1">
                  <c:v>שומן</c:v>
                </c:pt>
                <c:pt idx="2">
                  <c:v>פחמימות</c:v>
                </c:pt>
                <c:pt idx="3">
                  <c:v>מינרלים</c:v>
                </c:pt>
                <c:pt idx="4">
                  <c:v>ויטמינים</c:v>
                </c:pt>
                <c:pt idx="5">
                  <c:v>מים</c:v>
                </c:pt>
              </c:strCache>
            </c:strRef>
          </c:cat>
          <c:val>
            <c:numRef>
              <c:f>גיליון1!$B$2:$B$7</c:f>
              <c:numCache>
                <c:formatCode>0.00%</c:formatCode>
                <c:ptCount val="6"/>
                <c:pt idx="0">
                  <c:v>0.16900000000000001</c:v>
                </c:pt>
                <c:pt idx="1">
                  <c:v>0.16900000000000001</c:v>
                </c:pt>
                <c:pt idx="2">
                  <c:v>8.0000000000000002E-3</c:v>
                </c:pt>
                <c:pt idx="3">
                  <c:v>5.3999999999999999E-2</c:v>
                </c:pt>
                <c:pt idx="4">
                  <c:v>1E-4</c:v>
                </c:pt>
                <c:pt idx="5" formatCode="0%">
                  <c:v>0.6</c:v>
                </c:pt>
              </c:numCache>
            </c:numRef>
          </c:val>
          <c:extLst>
            <c:ext xmlns:c16="http://schemas.microsoft.com/office/drawing/2014/chart" uri="{C3380CC4-5D6E-409C-BE32-E72D297353CC}">
              <c16:uniqueId val="{0000000C-5091-4F6A-852B-3063DE999E7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he-IL"/>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b="0"/>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BBB94-E477-4C63-8FF7-A44070EBA3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B37BB0EE-1D3A-4331-8E7C-54E7C47E6153}">
      <dgm:prSet phldrT="[טקסט]"/>
      <dgm:spPr/>
      <dgm:t>
        <a:bodyPr/>
        <a:lstStyle/>
        <a:p>
          <a:pPr rtl="1"/>
          <a:r>
            <a:rPr lang="he-IL" dirty="0" smtClean="0">
              <a:latin typeface="David" panose="020E0502060401010101" pitchFamily="34" charset="-79"/>
              <a:cs typeface="David" panose="020E0502060401010101" pitchFamily="34" charset="-79"/>
            </a:rPr>
            <a:t>39 ליטר מים</a:t>
          </a:r>
          <a:endParaRPr lang="he-IL" dirty="0">
            <a:latin typeface="David" panose="020E0502060401010101" pitchFamily="34" charset="-79"/>
            <a:cs typeface="David" panose="020E0502060401010101" pitchFamily="34" charset="-79"/>
          </a:endParaRPr>
        </a:p>
      </dgm:t>
    </dgm:pt>
    <dgm:pt modelId="{51A39D2F-230B-400B-8AAA-158350AEE9C7}" type="parTrans" cxnId="{65ADE221-9B9A-4705-B486-56286D2EE59B}">
      <dgm:prSet/>
      <dgm:spPr/>
      <dgm:t>
        <a:bodyPr/>
        <a:lstStyle/>
        <a:p>
          <a:pPr rtl="1"/>
          <a:endParaRPr lang="he-IL"/>
        </a:p>
      </dgm:t>
    </dgm:pt>
    <dgm:pt modelId="{F79E8EAF-A4C8-40F2-AE2E-ACA766F2ECF6}" type="sibTrans" cxnId="{65ADE221-9B9A-4705-B486-56286D2EE59B}">
      <dgm:prSet/>
      <dgm:spPr/>
      <dgm:t>
        <a:bodyPr/>
        <a:lstStyle/>
        <a:p>
          <a:pPr rtl="1"/>
          <a:endParaRPr lang="he-IL"/>
        </a:p>
      </dgm:t>
    </dgm:pt>
    <dgm:pt modelId="{133D0B5B-3DFC-4966-8D05-65098C389293}">
      <dgm:prSet phldrT="[טקסט]"/>
      <dgm:spPr/>
      <dgm:t>
        <a:bodyPr/>
        <a:lstStyle/>
        <a:p>
          <a:pPr rtl="1"/>
          <a:r>
            <a:rPr lang="he-IL" dirty="0" smtClean="0"/>
            <a:t>15 ליטר –</a:t>
          </a:r>
        </a:p>
        <a:p>
          <a:pPr rtl="1"/>
          <a:r>
            <a:rPr lang="he-IL" dirty="0" smtClean="0"/>
            <a:t>מחוץ לתאים</a:t>
          </a:r>
          <a:endParaRPr lang="he-IL" dirty="0"/>
        </a:p>
      </dgm:t>
    </dgm:pt>
    <dgm:pt modelId="{951DFC8D-5B13-4809-8D1D-F7142959CD94}" type="parTrans" cxnId="{1C15786C-9D10-4A91-8778-3A8EE84CBFB3}">
      <dgm:prSet/>
      <dgm:spPr/>
      <dgm:t>
        <a:bodyPr/>
        <a:lstStyle/>
        <a:p>
          <a:pPr rtl="1"/>
          <a:endParaRPr lang="he-IL"/>
        </a:p>
      </dgm:t>
    </dgm:pt>
    <dgm:pt modelId="{1E52D55D-5D2A-4337-A33C-6FD94D7DC4A3}" type="sibTrans" cxnId="{1C15786C-9D10-4A91-8778-3A8EE84CBFB3}">
      <dgm:prSet/>
      <dgm:spPr/>
      <dgm:t>
        <a:bodyPr/>
        <a:lstStyle/>
        <a:p>
          <a:pPr rtl="1"/>
          <a:endParaRPr lang="he-IL"/>
        </a:p>
      </dgm:t>
    </dgm:pt>
    <dgm:pt modelId="{649643BD-525B-4E0D-86CC-020A7C98C526}">
      <dgm:prSet phldrT="[טקסט]"/>
      <dgm:spPr/>
      <dgm:t>
        <a:bodyPr/>
        <a:lstStyle/>
        <a:p>
          <a:pPr rtl="1"/>
          <a:r>
            <a:rPr lang="he-IL" dirty="0" smtClean="0"/>
            <a:t>24 ליטר –בתוך התאים</a:t>
          </a:r>
          <a:endParaRPr lang="he-IL" dirty="0"/>
        </a:p>
      </dgm:t>
    </dgm:pt>
    <dgm:pt modelId="{D47D73D1-35D4-45AF-A688-32C5D69BF891}" type="parTrans" cxnId="{669DC037-2537-4024-B6C5-16A4BFBC5E1A}">
      <dgm:prSet/>
      <dgm:spPr/>
      <dgm:t>
        <a:bodyPr/>
        <a:lstStyle/>
        <a:p>
          <a:pPr rtl="1"/>
          <a:endParaRPr lang="he-IL"/>
        </a:p>
      </dgm:t>
    </dgm:pt>
    <dgm:pt modelId="{38488319-E9EF-45C7-8BD9-CF4D85EEF254}" type="sibTrans" cxnId="{669DC037-2537-4024-B6C5-16A4BFBC5E1A}">
      <dgm:prSet/>
      <dgm:spPr/>
      <dgm:t>
        <a:bodyPr/>
        <a:lstStyle/>
        <a:p>
          <a:pPr rtl="1"/>
          <a:endParaRPr lang="he-IL"/>
        </a:p>
      </dgm:t>
    </dgm:pt>
    <dgm:pt modelId="{5B1B297F-CB40-480E-AABD-E45BE86CF531}" type="pres">
      <dgm:prSet presAssocID="{596BBB94-E477-4C63-8FF7-A44070EBA3F3}" presName="hierChild1" presStyleCnt="0">
        <dgm:presLayoutVars>
          <dgm:chPref val="1"/>
          <dgm:dir/>
          <dgm:animOne val="branch"/>
          <dgm:animLvl val="lvl"/>
          <dgm:resizeHandles/>
        </dgm:presLayoutVars>
      </dgm:prSet>
      <dgm:spPr/>
      <dgm:t>
        <a:bodyPr/>
        <a:lstStyle/>
        <a:p>
          <a:pPr rtl="1"/>
          <a:endParaRPr lang="he-IL"/>
        </a:p>
      </dgm:t>
    </dgm:pt>
    <dgm:pt modelId="{B0840F13-6A58-4416-BBC0-32AAC07D53AE}" type="pres">
      <dgm:prSet presAssocID="{B37BB0EE-1D3A-4331-8E7C-54E7C47E6153}" presName="hierRoot1" presStyleCnt="0"/>
      <dgm:spPr/>
    </dgm:pt>
    <dgm:pt modelId="{76E6FF8F-FEF8-464A-9CFA-3E951F427514}" type="pres">
      <dgm:prSet presAssocID="{B37BB0EE-1D3A-4331-8E7C-54E7C47E6153}" presName="composite" presStyleCnt="0"/>
      <dgm:spPr/>
    </dgm:pt>
    <dgm:pt modelId="{1703EFEE-911B-481E-B7EE-8AB40440C26E}" type="pres">
      <dgm:prSet presAssocID="{B37BB0EE-1D3A-4331-8E7C-54E7C47E6153}" presName="background" presStyleLbl="node0" presStyleIdx="0" presStyleCnt="1"/>
      <dgm:spPr/>
    </dgm:pt>
    <dgm:pt modelId="{A8CB61A4-F416-4A67-846D-B85C65CF4D36}" type="pres">
      <dgm:prSet presAssocID="{B37BB0EE-1D3A-4331-8E7C-54E7C47E6153}" presName="text" presStyleLbl="fgAcc0" presStyleIdx="0" presStyleCnt="1">
        <dgm:presLayoutVars>
          <dgm:chPref val="3"/>
        </dgm:presLayoutVars>
      </dgm:prSet>
      <dgm:spPr/>
      <dgm:t>
        <a:bodyPr/>
        <a:lstStyle/>
        <a:p>
          <a:pPr rtl="1"/>
          <a:endParaRPr lang="he-IL"/>
        </a:p>
      </dgm:t>
    </dgm:pt>
    <dgm:pt modelId="{0D1D11C1-1041-4ED1-92E6-D65483416AF4}" type="pres">
      <dgm:prSet presAssocID="{B37BB0EE-1D3A-4331-8E7C-54E7C47E6153}" presName="hierChild2" presStyleCnt="0"/>
      <dgm:spPr/>
    </dgm:pt>
    <dgm:pt modelId="{D300C8EE-56F0-4145-9D47-4589A73AEDCB}" type="pres">
      <dgm:prSet presAssocID="{951DFC8D-5B13-4809-8D1D-F7142959CD94}" presName="Name10" presStyleLbl="parChTrans1D2" presStyleIdx="0" presStyleCnt="2"/>
      <dgm:spPr/>
      <dgm:t>
        <a:bodyPr/>
        <a:lstStyle/>
        <a:p>
          <a:pPr rtl="1"/>
          <a:endParaRPr lang="he-IL"/>
        </a:p>
      </dgm:t>
    </dgm:pt>
    <dgm:pt modelId="{94EB7E05-30AA-4096-9CDB-F27247FD4126}" type="pres">
      <dgm:prSet presAssocID="{133D0B5B-3DFC-4966-8D05-65098C389293}" presName="hierRoot2" presStyleCnt="0"/>
      <dgm:spPr/>
    </dgm:pt>
    <dgm:pt modelId="{7DF72932-3092-4A07-B098-AA4538286DEC}" type="pres">
      <dgm:prSet presAssocID="{133D0B5B-3DFC-4966-8D05-65098C389293}" presName="composite2" presStyleCnt="0"/>
      <dgm:spPr/>
    </dgm:pt>
    <dgm:pt modelId="{4F2F3459-A049-47CE-BB1E-69A24A1BE4F4}" type="pres">
      <dgm:prSet presAssocID="{133D0B5B-3DFC-4966-8D05-65098C389293}" presName="background2" presStyleLbl="node2" presStyleIdx="0" presStyleCnt="2"/>
      <dgm:spPr/>
    </dgm:pt>
    <dgm:pt modelId="{34B96DAF-080F-4E1D-89F0-19FEDB6FAA44}" type="pres">
      <dgm:prSet presAssocID="{133D0B5B-3DFC-4966-8D05-65098C389293}" presName="text2" presStyleLbl="fgAcc2" presStyleIdx="0" presStyleCnt="2">
        <dgm:presLayoutVars>
          <dgm:chPref val="3"/>
        </dgm:presLayoutVars>
      </dgm:prSet>
      <dgm:spPr/>
      <dgm:t>
        <a:bodyPr/>
        <a:lstStyle/>
        <a:p>
          <a:pPr rtl="1"/>
          <a:endParaRPr lang="he-IL"/>
        </a:p>
      </dgm:t>
    </dgm:pt>
    <dgm:pt modelId="{A459D219-18AD-4C6C-A6D0-2AF99C77347A}" type="pres">
      <dgm:prSet presAssocID="{133D0B5B-3DFC-4966-8D05-65098C389293}" presName="hierChild3" presStyleCnt="0"/>
      <dgm:spPr/>
    </dgm:pt>
    <dgm:pt modelId="{1F746752-B30C-404B-A5A1-DB7236F9188D}" type="pres">
      <dgm:prSet presAssocID="{D47D73D1-35D4-45AF-A688-32C5D69BF891}" presName="Name10" presStyleLbl="parChTrans1D2" presStyleIdx="1" presStyleCnt="2"/>
      <dgm:spPr/>
      <dgm:t>
        <a:bodyPr/>
        <a:lstStyle/>
        <a:p>
          <a:pPr rtl="1"/>
          <a:endParaRPr lang="he-IL"/>
        </a:p>
      </dgm:t>
    </dgm:pt>
    <dgm:pt modelId="{6C1B40E4-94B8-4ECF-B8B3-C94154DD00E6}" type="pres">
      <dgm:prSet presAssocID="{649643BD-525B-4E0D-86CC-020A7C98C526}" presName="hierRoot2" presStyleCnt="0"/>
      <dgm:spPr/>
    </dgm:pt>
    <dgm:pt modelId="{99DE60B1-87E8-43CA-8728-4A8C4F20CE57}" type="pres">
      <dgm:prSet presAssocID="{649643BD-525B-4E0D-86CC-020A7C98C526}" presName="composite2" presStyleCnt="0"/>
      <dgm:spPr/>
    </dgm:pt>
    <dgm:pt modelId="{CCE762F2-6D1B-4336-BD45-CCF81368D00C}" type="pres">
      <dgm:prSet presAssocID="{649643BD-525B-4E0D-86CC-020A7C98C526}" presName="background2" presStyleLbl="node2" presStyleIdx="1" presStyleCnt="2"/>
      <dgm:spPr/>
    </dgm:pt>
    <dgm:pt modelId="{272B0EC3-CD8F-43A4-B9C5-EAD4455A49D6}" type="pres">
      <dgm:prSet presAssocID="{649643BD-525B-4E0D-86CC-020A7C98C526}" presName="text2" presStyleLbl="fgAcc2" presStyleIdx="1" presStyleCnt="2">
        <dgm:presLayoutVars>
          <dgm:chPref val="3"/>
        </dgm:presLayoutVars>
      </dgm:prSet>
      <dgm:spPr/>
      <dgm:t>
        <a:bodyPr/>
        <a:lstStyle/>
        <a:p>
          <a:pPr rtl="1"/>
          <a:endParaRPr lang="he-IL"/>
        </a:p>
      </dgm:t>
    </dgm:pt>
    <dgm:pt modelId="{C389F4B0-3A7B-4B32-AFC1-8CAB6ADC6CBC}" type="pres">
      <dgm:prSet presAssocID="{649643BD-525B-4E0D-86CC-020A7C98C526}" presName="hierChild3" presStyleCnt="0"/>
      <dgm:spPr/>
    </dgm:pt>
  </dgm:ptLst>
  <dgm:cxnLst>
    <dgm:cxn modelId="{120E99B3-3A49-4054-BE6B-5267D136881C}" type="presOf" srcId="{596BBB94-E477-4C63-8FF7-A44070EBA3F3}" destId="{5B1B297F-CB40-480E-AABD-E45BE86CF531}" srcOrd="0" destOrd="0" presId="urn:microsoft.com/office/officeart/2005/8/layout/hierarchy1"/>
    <dgm:cxn modelId="{AE3ADB0C-BB9B-423B-9EC7-C8CB03C87A4C}" type="presOf" srcId="{649643BD-525B-4E0D-86CC-020A7C98C526}" destId="{272B0EC3-CD8F-43A4-B9C5-EAD4455A49D6}" srcOrd="0" destOrd="0" presId="urn:microsoft.com/office/officeart/2005/8/layout/hierarchy1"/>
    <dgm:cxn modelId="{61780F74-5B2E-44C5-AC8F-1831CF11C41C}" type="presOf" srcId="{B37BB0EE-1D3A-4331-8E7C-54E7C47E6153}" destId="{A8CB61A4-F416-4A67-846D-B85C65CF4D36}" srcOrd="0" destOrd="0" presId="urn:microsoft.com/office/officeart/2005/8/layout/hierarchy1"/>
    <dgm:cxn modelId="{EE128C0E-B0F2-43EF-9A77-540FE7ED7238}" type="presOf" srcId="{133D0B5B-3DFC-4966-8D05-65098C389293}" destId="{34B96DAF-080F-4E1D-89F0-19FEDB6FAA44}" srcOrd="0" destOrd="0" presId="urn:microsoft.com/office/officeart/2005/8/layout/hierarchy1"/>
    <dgm:cxn modelId="{FE49DA27-1DF8-4387-B5D9-A0B3CFBB0B19}" type="presOf" srcId="{D47D73D1-35D4-45AF-A688-32C5D69BF891}" destId="{1F746752-B30C-404B-A5A1-DB7236F9188D}" srcOrd="0" destOrd="0" presId="urn:microsoft.com/office/officeart/2005/8/layout/hierarchy1"/>
    <dgm:cxn modelId="{65ADE221-9B9A-4705-B486-56286D2EE59B}" srcId="{596BBB94-E477-4C63-8FF7-A44070EBA3F3}" destId="{B37BB0EE-1D3A-4331-8E7C-54E7C47E6153}" srcOrd="0" destOrd="0" parTransId="{51A39D2F-230B-400B-8AAA-158350AEE9C7}" sibTransId="{F79E8EAF-A4C8-40F2-AE2E-ACA766F2ECF6}"/>
    <dgm:cxn modelId="{1C15786C-9D10-4A91-8778-3A8EE84CBFB3}" srcId="{B37BB0EE-1D3A-4331-8E7C-54E7C47E6153}" destId="{133D0B5B-3DFC-4966-8D05-65098C389293}" srcOrd="0" destOrd="0" parTransId="{951DFC8D-5B13-4809-8D1D-F7142959CD94}" sibTransId="{1E52D55D-5D2A-4337-A33C-6FD94D7DC4A3}"/>
    <dgm:cxn modelId="{AC771275-C24C-4498-A230-DF67ECD05D4F}" type="presOf" srcId="{951DFC8D-5B13-4809-8D1D-F7142959CD94}" destId="{D300C8EE-56F0-4145-9D47-4589A73AEDCB}" srcOrd="0" destOrd="0" presId="urn:microsoft.com/office/officeart/2005/8/layout/hierarchy1"/>
    <dgm:cxn modelId="{669DC037-2537-4024-B6C5-16A4BFBC5E1A}" srcId="{B37BB0EE-1D3A-4331-8E7C-54E7C47E6153}" destId="{649643BD-525B-4E0D-86CC-020A7C98C526}" srcOrd="1" destOrd="0" parTransId="{D47D73D1-35D4-45AF-A688-32C5D69BF891}" sibTransId="{38488319-E9EF-45C7-8BD9-CF4D85EEF254}"/>
    <dgm:cxn modelId="{73E40BC7-BB51-45A3-9989-0929EE559174}" type="presParOf" srcId="{5B1B297F-CB40-480E-AABD-E45BE86CF531}" destId="{B0840F13-6A58-4416-BBC0-32AAC07D53AE}" srcOrd="0" destOrd="0" presId="urn:microsoft.com/office/officeart/2005/8/layout/hierarchy1"/>
    <dgm:cxn modelId="{A59DB535-EEB3-4BD7-BE29-6BB14CC578FA}" type="presParOf" srcId="{B0840F13-6A58-4416-BBC0-32AAC07D53AE}" destId="{76E6FF8F-FEF8-464A-9CFA-3E951F427514}" srcOrd="0" destOrd="0" presId="urn:microsoft.com/office/officeart/2005/8/layout/hierarchy1"/>
    <dgm:cxn modelId="{7FE4275D-74E5-41F2-AFB6-7C9072C42DD7}" type="presParOf" srcId="{76E6FF8F-FEF8-464A-9CFA-3E951F427514}" destId="{1703EFEE-911B-481E-B7EE-8AB40440C26E}" srcOrd="0" destOrd="0" presId="urn:microsoft.com/office/officeart/2005/8/layout/hierarchy1"/>
    <dgm:cxn modelId="{CE65CB39-36B8-47CC-A7D7-50A7F8621BFD}" type="presParOf" srcId="{76E6FF8F-FEF8-464A-9CFA-3E951F427514}" destId="{A8CB61A4-F416-4A67-846D-B85C65CF4D36}" srcOrd="1" destOrd="0" presId="urn:microsoft.com/office/officeart/2005/8/layout/hierarchy1"/>
    <dgm:cxn modelId="{F3D5D82A-4595-4F95-8D48-A776379E913F}" type="presParOf" srcId="{B0840F13-6A58-4416-BBC0-32AAC07D53AE}" destId="{0D1D11C1-1041-4ED1-92E6-D65483416AF4}" srcOrd="1" destOrd="0" presId="urn:microsoft.com/office/officeart/2005/8/layout/hierarchy1"/>
    <dgm:cxn modelId="{7DFCDB9C-6B43-448E-8862-5F026A7D83EB}" type="presParOf" srcId="{0D1D11C1-1041-4ED1-92E6-D65483416AF4}" destId="{D300C8EE-56F0-4145-9D47-4589A73AEDCB}" srcOrd="0" destOrd="0" presId="urn:microsoft.com/office/officeart/2005/8/layout/hierarchy1"/>
    <dgm:cxn modelId="{E21C7F3E-94F5-4702-B38B-425FF1495B11}" type="presParOf" srcId="{0D1D11C1-1041-4ED1-92E6-D65483416AF4}" destId="{94EB7E05-30AA-4096-9CDB-F27247FD4126}" srcOrd="1" destOrd="0" presId="urn:microsoft.com/office/officeart/2005/8/layout/hierarchy1"/>
    <dgm:cxn modelId="{7978EB57-5ADC-427E-B89E-18351875EAA3}" type="presParOf" srcId="{94EB7E05-30AA-4096-9CDB-F27247FD4126}" destId="{7DF72932-3092-4A07-B098-AA4538286DEC}" srcOrd="0" destOrd="0" presId="urn:microsoft.com/office/officeart/2005/8/layout/hierarchy1"/>
    <dgm:cxn modelId="{5240D787-5633-44D9-BF68-362AEB5EF8C3}" type="presParOf" srcId="{7DF72932-3092-4A07-B098-AA4538286DEC}" destId="{4F2F3459-A049-47CE-BB1E-69A24A1BE4F4}" srcOrd="0" destOrd="0" presId="urn:microsoft.com/office/officeart/2005/8/layout/hierarchy1"/>
    <dgm:cxn modelId="{37C7B5CA-B3AE-4572-91D8-9B0390542DFA}" type="presParOf" srcId="{7DF72932-3092-4A07-B098-AA4538286DEC}" destId="{34B96DAF-080F-4E1D-89F0-19FEDB6FAA44}" srcOrd="1" destOrd="0" presId="urn:microsoft.com/office/officeart/2005/8/layout/hierarchy1"/>
    <dgm:cxn modelId="{90300119-CAE2-4EA5-9755-8DC4B076BCBE}" type="presParOf" srcId="{94EB7E05-30AA-4096-9CDB-F27247FD4126}" destId="{A459D219-18AD-4C6C-A6D0-2AF99C77347A}" srcOrd="1" destOrd="0" presId="urn:microsoft.com/office/officeart/2005/8/layout/hierarchy1"/>
    <dgm:cxn modelId="{26BB420D-2243-493D-929A-DEF1937679C2}" type="presParOf" srcId="{0D1D11C1-1041-4ED1-92E6-D65483416AF4}" destId="{1F746752-B30C-404B-A5A1-DB7236F9188D}" srcOrd="2" destOrd="0" presId="urn:microsoft.com/office/officeart/2005/8/layout/hierarchy1"/>
    <dgm:cxn modelId="{2AEDFCF4-1CF9-482B-8BA0-25AFD288267E}" type="presParOf" srcId="{0D1D11C1-1041-4ED1-92E6-D65483416AF4}" destId="{6C1B40E4-94B8-4ECF-B8B3-C94154DD00E6}" srcOrd="3" destOrd="0" presId="urn:microsoft.com/office/officeart/2005/8/layout/hierarchy1"/>
    <dgm:cxn modelId="{9DFE8C10-BE31-4B67-81D5-A75F97C19189}" type="presParOf" srcId="{6C1B40E4-94B8-4ECF-B8B3-C94154DD00E6}" destId="{99DE60B1-87E8-43CA-8728-4A8C4F20CE57}" srcOrd="0" destOrd="0" presId="urn:microsoft.com/office/officeart/2005/8/layout/hierarchy1"/>
    <dgm:cxn modelId="{E1D9F8DB-6FAB-432C-886F-7E2F1F11D9DA}" type="presParOf" srcId="{99DE60B1-87E8-43CA-8728-4A8C4F20CE57}" destId="{CCE762F2-6D1B-4336-BD45-CCF81368D00C}" srcOrd="0" destOrd="0" presId="urn:microsoft.com/office/officeart/2005/8/layout/hierarchy1"/>
    <dgm:cxn modelId="{FC5E215A-08FC-4664-BB30-4BC4245EB6A8}" type="presParOf" srcId="{99DE60B1-87E8-43CA-8728-4A8C4F20CE57}" destId="{272B0EC3-CD8F-43A4-B9C5-EAD4455A49D6}" srcOrd="1" destOrd="0" presId="urn:microsoft.com/office/officeart/2005/8/layout/hierarchy1"/>
    <dgm:cxn modelId="{9178E953-7B6C-4898-8E60-F424251B81C3}" type="presParOf" srcId="{6C1B40E4-94B8-4ECF-B8B3-C94154DD00E6}" destId="{C389F4B0-3A7B-4B32-AFC1-8CAB6ADC6CBC}"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AAEC7-2AA6-42BD-8FB9-D53304EE552D}" type="doc">
      <dgm:prSet loTypeId="urn:microsoft.com/office/officeart/2005/8/layout/hChevron3" loCatId="process" qsTypeId="urn:microsoft.com/office/officeart/2005/8/quickstyle/simple1" qsCatId="simple" csTypeId="urn:microsoft.com/office/officeart/2005/8/colors/colorful5" csCatId="colorful" phldr="1"/>
      <dgm:spPr/>
    </dgm:pt>
    <dgm:pt modelId="{3AEE7095-2137-4267-84C0-18164B178E43}">
      <dgm:prSet phldrT="[טקסט]" custT="1"/>
      <dgm:spPr/>
      <dgm:t>
        <a:bodyPr/>
        <a:lstStyle/>
        <a:p>
          <a:pPr rtl="1"/>
          <a:r>
            <a:rPr lang="he-IL" sz="1600" dirty="0" smtClean="0"/>
            <a:t>הגברת הפעילות הגופנית </a:t>
          </a:r>
          <a:endParaRPr lang="he-IL" sz="1600" dirty="0"/>
        </a:p>
      </dgm:t>
    </dgm:pt>
    <dgm:pt modelId="{222E2903-D6DA-4123-8185-CF49A889E90D}" type="parTrans" cxnId="{618EA31D-90D4-4E4C-B7BE-26C9E814F67B}">
      <dgm:prSet/>
      <dgm:spPr/>
      <dgm:t>
        <a:bodyPr/>
        <a:lstStyle/>
        <a:p>
          <a:pPr rtl="1"/>
          <a:endParaRPr lang="he-IL" sz="2800"/>
        </a:p>
      </dgm:t>
    </dgm:pt>
    <dgm:pt modelId="{DF5BB3E3-A604-4913-ABC8-224EC0570C7D}" type="sibTrans" cxnId="{618EA31D-90D4-4E4C-B7BE-26C9E814F67B}">
      <dgm:prSet/>
      <dgm:spPr/>
      <dgm:t>
        <a:bodyPr/>
        <a:lstStyle/>
        <a:p>
          <a:pPr rtl="1"/>
          <a:endParaRPr lang="he-IL" sz="2800"/>
        </a:p>
      </dgm:t>
    </dgm:pt>
    <dgm:pt modelId="{ED6FC48B-D8E5-4621-AED2-95659B9107F7}">
      <dgm:prSet phldrT="[טקסט]" custT="1"/>
      <dgm:spPr/>
      <dgm:t>
        <a:bodyPr/>
        <a:lstStyle/>
        <a:p>
          <a:pPr rtl="1"/>
          <a:r>
            <a:rPr lang="he-IL" sz="1600" dirty="0" smtClean="0"/>
            <a:t>מגדילה את ייצור החום </a:t>
          </a:r>
          <a:endParaRPr lang="he-IL" sz="1600" dirty="0"/>
        </a:p>
      </dgm:t>
    </dgm:pt>
    <dgm:pt modelId="{81110819-F923-4A0A-8D81-E07FEA191B00}" type="parTrans" cxnId="{4CC114DC-EF3B-4B43-916E-A506F5AE39BC}">
      <dgm:prSet/>
      <dgm:spPr/>
      <dgm:t>
        <a:bodyPr/>
        <a:lstStyle/>
        <a:p>
          <a:pPr rtl="1"/>
          <a:endParaRPr lang="he-IL" sz="2800"/>
        </a:p>
      </dgm:t>
    </dgm:pt>
    <dgm:pt modelId="{C4382DFD-EE36-412B-BE62-1CC16CF27B9A}" type="sibTrans" cxnId="{4CC114DC-EF3B-4B43-916E-A506F5AE39BC}">
      <dgm:prSet/>
      <dgm:spPr/>
      <dgm:t>
        <a:bodyPr/>
        <a:lstStyle/>
        <a:p>
          <a:pPr rtl="1"/>
          <a:endParaRPr lang="he-IL" sz="2800"/>
        </a:p>
      </dgm:t>
    </dgm:pt>
    <dgm:pt modelId="{A0A36E2B-662A-4DF4-A118-D88645D8B6ED}">
      <dgm:prSet custT="1"/>
      <dgm:spPr/>
      <dgm:t>
        <a:bodyPr/>
        <a:lstStyle/>
        <a:p>
          <a:pPr rtl="1"/>
          <a:r>
            <a:rPr lang="he-IL" sz="1600" dirty="0" smtClean="0"/>
            <a:t>מגדילה את שיעור המטבוליזם</a:t>
          </a:r>
          <a:endParaRPr lang="he-IL" sz="1600" dirty="0"/>
        </a:p>
      </dgm:t>
    </dgm:pt>
    <dgm:pt modelId="{5AD2CC6F-1146-4D6B-8C64-CFDEEDA1F1F2}" type="parTrans" cxnId="{10045425-004E-4305-8E16-663A8FE8B111}">
      <dgm:prSet/>
      <dgm:spPr/>
      <dgm:t>
        <a:bodyPr/>
        <a:lstStyle/>
        <a:p>
          <a:pPr rtl="1"/>
          <a:endParaRPr lang="he-IL" sz="2800"/>
        </a:p>
      </dgm:t>
    </dgm:pt>
    <dgm:pt modelId="{11F5D9B3-4C44-4249-9684-1C7749ACAAB7}" type="sibTrans" cxnId="{10045425-004E-4305-8E16-663A8FE8B111}">
      <dgm:prSet/>
      <dgm:spPr/>
      <dgm:t>
        <a:bodyPr/>
        <a:lstStyle/>
        <a:p>
          <a:pPr rtl="1"/>
          <a:endParaRPr lang="he-IL" sz="2800"/>
        </a:p>
      </dgm:t>
    </dgm:pt>
    <dgm:pt modelId="{6F5D5AF4-0C15-4670-BB13-4F407744EBAB}">
      <dgm:prSet phldrT="[טקסט]" custT="1"/>
      <dgm:spPr/>
      <dgm:t>
        <a:bodyPr/>
        <a:lstStyle/>
        <a:p>
          <a:pPr rtl="1"/>
          <a:r>
            <a:rPr lang="he-IL" sz="1600" dirty="0" smtClean="0"/>
            <a:t>מובילה לעלייה בהפרשת הזיעה.</a:t>
          </a:r>
          <a:endParaRPr lang="he-IL" sz="1600" dirty="0"/>
        </a:p>
      </dgm:t>
    </dgm:pt>
    <dgm:pt modelId="{589E2151-D694-4CF6-8080-9BAEFD1E2401}" type="parTrans" cxnId="{E0908D83-018B-4603-82EE-E3C133AA0EE4}">
      <dgm:prSet/>
      <dgm:spPr/>
      <dgm:t>
        <a:bodyPr/>
        <a:lstStyle/>
        <a:p>
          <a:pPr rtl="1"/>
          <a:endParaRPr lang="he-IL" sz="2800"/>
        </a:p>
      </dgm:t>
    </dgm:pt>
    <dgm:pt modelId="{0A7A78A4-3C75-4778-9AAD-0024F08FF390}" type="sibTrans" cxnId="{E0908D83-018B-4603-82EE-E3C133AA0EE4}">
      <dgm:prSet/>
      <dgm:spPr/>
      <dgm:t>
        <a:bodyPr/>
        <a:lstStyle/>
        <a:p>
          <a:pPr rtl="1"/>
          <a:endParaRPr lang="he-IL" sz="2800"/>
        </a:p>
      </dgm:t>
    </dgm:pt>
    <dgm:pt modelId="{CC1D6CD3-D552-42DD-BC70-810028E306B7}">
      <dgm:prSet phldrT="[טקסט]" custT="1"/>
      <dgm:spPr/>
      <dgm:t>
        <a:bodyPr/>
        <a:lstStyle/>
        <a:p>
          <a:pPr rtl="1"/>
          <a:r>
            <a:rPr lang="he-IL" sz="1600" dirty="0" smtClean="0"/>
            <a:t>מאזן מים מופר</a:t>
          </a:r>
          <a:endParaRPr lang="he-IL" sz="1600" dirty="0"/>
        </a:p>
      </dgm:t>
    </dgm:pt>
    <dgm:pt modelId="{479E2955-FD92-445D-9852-232CF35D7A31}" type="parTrans" cxnId="{8F1D8D1B-0F04-4165-A597-9D9C45803E52}">
      <dgm:prSet/>
      <dgm:spPr/>
      <dgm:t>
        <a:bodyPr/>
        <a:lstStyle/>
        <a:p>
          <a:pPr rtl="1"/>
          <a:endParaRPr lang="he-IL" sz="2800"/>
        </a:p>
      </dgm:t>
    </dgm:pt>
    <dgm:pt modelId="{FA7B0A31-5376-4A99-BBA7-8BB226FA4191}" type="sibTrans" cxnId="{8F1D8D1B-0F04-4165-A597-9D9C45803E52}">
      <dgm:prSet/>
      <dgm:spPr/>
      <dgm:t>
        <a:bodyPr/>
        <a:lstStyle/>
        <a:p>
          <a:pPr rtl="1"/>
          <a:endParaRPr lang="he-IL" sz="2800"/>
        </a:p>
      </dgm:t>
    </dgm:pt>
    <dgm:pt modelId="{B56168A6-4DD9-46A8-A00D-8B3C336C33AC}" type="pres">
      <dgm:prSet presAssocID="{538AAEC7-2AA6-42BD-8FB9-D53304EE552D}" presName="Name0" presStyleCnt="0">
        <dgm:presLayoutVars>
          <dgm:dir val="rev"/>
          <dgm:resizeHandles val="exact"/>
        </dgm:presLayoutVars>
      </dgm:prSet>
      <dgm:spPr/>
    </dgm:pt>
    <dgm:pt modelId="{F34B21C4-1E15-4FD1-B53E-41F2788F92F5}" type="pres">
      <dgm:prSet presAssocID="{3AEE7095-2137-4267-84C0-18164B178E43}" presName="parTxOnly" presStyleLbl="node1" presStyleIdx="0" presStyleCnt="5">
        <dgm:presLayoutVars>
          <dgm:bulletEnabled val="1"/>
        </dgm:presLayoutVars>
      </dgm:prSet>
      <dgm:spPr/>
      <dgm:t>
        <a:bodyPr/>
        <a:lstStyle/>
        <a:p>
          <a:pPr rtl="1"/>
          <a:endParaRPr lang="he-IL"/>
        </a:p>
      </dgm:t>
    </dgm:pt>
    <dgm:pt modelId="{E8AF9EDC-700F-4D3A-9AB1-302C93E0B322}" type="pres">
      <dgm:prSet presAssocID="{DF5BB3E3-A604-4913-ABC8-224EC0570C7D}" presName="parSpace" presStyleCnt="0"/>
      <dgm:spPr/>
    </dgm:pt>
    <dgm:pt modelId="{AF1211BD-7BD7-47D3-900E-AB7138D8576F}" type="pres">
      <dgm:prSet presAssocID="{A0A36E2B-662A-4DF4-A118-D88645D8B6ED}" presName="parTxOnly" presStyleLbl="node1" presStyleIdx="1" presStyleCnt="5">
        <dgm:presLayoutVars>
          <dgm:bulletEnabled val="1"/>
        </dgm:presLayoutVars>
      </dgm:prSet>
      <dgm:spPr/>
      <dgm:t>
        <a:bodyPr/>
        <a:lstStyle/>
        <a:p>
          <a:pPr rtl="1"/>
          <a:endParaRPr lang="he-IL"/>
        </a:p>
      </dgm:t>
    </dgm:pt>
    <dgm:pt modelId="{AABFBBE9-E348-455B-9A90-3160BBB915E5}" type="pres">
      <dgm:prSet presAssocID="{11F5D9B3-4C44-4249-9684-1C7749ACAAB7}" presName="parSpace" presStyleCnt="0"/>
      <dgm:spPr/>
    </dgm:pt>
    <dgm:pt modelId="{FAFFAC1E-0F13-4AA1-9E6B-3D602A9AC2BF}" type="pres">
      <dgm:prSet presAssocID="{ED6FC48B-D8E5-4621-AED2-95659B9107F7}" presName="parTxOnly" presStyleLbl="node1" presStyleIdx="2" presStyleCnt="5">
        <dgm:presLayoutVars>
          <dgm:bulletEnabled val="1"/>
        </dgm:presLayoutVars>
      </dgm:prSet>
      <dgm:spPr/>
      <dgm:t>
        <a:bodyPr/>
        <a:lstStyle/>
        <a:p>
          <a:pPr rtl="1"/>
          <a:endParaRPr lang="he-IL"/>
        </a:p>
      </dgm:t>
    </dgm:pt>
    <dgm:pt modelId="{83658E4E-4DAB-4A52-81BC-C9D759123DCD}" type="pres">
      <dgm:prSet presAssocID="{C4382DFD-EE36-412B-BE62-1CC16CF27B9A}" presName="parSpace" presStyleCnt="0"/>
      <dgm:spPr/>
    </dgm:pt>
    <dgm:pt modelId="{25927AED-BBFA-4068-82CF-D9648A6C4F4B}" type="pres">
      <dgm:prSet presAssocID="{6F5D5AF4-0C15-4670-BB13-4F407744EBAB}" presName="parTxOnly" presStyleLbl="node1" presStyleIdx="3" presStyleCnt="5">
        <dgm:presLayoutVars>
          <dgm:bulletEnabled val="1"/>
        </dgm:presLayoutVars>
      </dgm:prSet>
      <dgm:spPr/>
      <dgm:t>
        <a:bodyPr/>
        <a:lstStyle/>
        <a:p>
          <a:pPr rtl="1"/>
          <a:endParaRPr lang="he-IL"/>
        </a:p>
      </dgm:t>
    </dgm:pt>
    <dgm:pt modelId="{F6805719-C967-435A-BA69-DF72DA26CE01}" type="pres">
      <dgm:prSet presAssocID="{0A7A78A4-3C75-4778-9AAD-0024F08FF390}" presName="parSpace" presStyleCnt="0"/>
      <dgm:spPr/>
    </dgm:pt>
    <dgm:pt modelId="{1485DA03-BFAA-4E8D-81AD-0D33075895E9}" type="pres">
      <dgm:prSet presAssocID="{CC1D6CD3-D552-42DD-BC70-810028E306B7}" presName="parTxOnly" presStyleLbl="node1" presStyleIdx="4" presStyleCnt="5">
        <dgm:presLayoutVars>
          <dgm:bulletEnabled val="1"/>
        </dgm:presLayoutVars>
      </dgm:prSet>
      <dgm:spPr/>
      <dgm:t>
        <a:bodyPr/>
        <a:lstStyle/>
        <a:p>
          <a:pPr rtl="1"/>
          <a:endParaRPr lang="he-IL"/>
        </a:p>
      </dgm:t>
    </dgm:pt>
  </dgm:ptLst>
  <dgm:cxnLst>
    <dgm:cxn modelId="{4CC114DC-EF3B-4B43-916E-A506F5AE39BC}" srcId="{538AAEC7-2AA6-42BD-8FB9-D53304EE552D}" destId="{ED6FC48B-D8E5-4621-AED2-95659B9107F7}" srcOrd="2" destOrd="0" parTransId="{81110819-F923-4A0A-8D81-E07FEA191B00}" sibTransId="{C4382DFD-EE36-412B-BE62-1CC16CF27B9A}"/>
    <dgm:cxn modelId="{8F1D8D1B-0F04-4165-A597-9D9C45803E52}" srcId="{538AAEC7-2AA6-42BD-8FB9-D53304EE552D}" destId="{CC1D6CD3-D552-42DD-BC70-810028E306B7}" srcOrd="4" destOrd="0" parTransId="{479E2955-FD92-445D-9852-232CF35D7A31}" sibTransId="{FA7B0A31-5376-4A99-BBA7-8BB226FA4191}"/>
    <dgm:cxn modelId="{6626C348-B2AB-43A9-8D45-B225669830AF}" type="presOf" srcId="{ED6FC48B-D8E5-4621-AED2-95659B9107F7}" destId="{FAFFAC1E-0F13-4AA1-9E6B-3D602A9AC2BF}" srcOrd="0" destOrd="0" presId="urn:microsoft.com/office/officeart/2005/8/layout/hChevron3"/>
    <dgm:cxn modelId="{70B989DE-8D93-427F-AF30-4C7383861DA2}" type="presOf" srcId="{3AEE7095-2137-4267-84C0-18164B178E43}" destId="{F34B21C4-1E15-4FD1-B53E-41F2788F92F5}" srcOrd="0" destOrd="0" presId="urn:microsoft.com/office/officeart/2005/8/layout/hChevron3"/>
    <dgm:cxn modelId="{E0908D83-018B-4603-82EE-E3C133AA0EE4}" srcId="{538AAEC7-2AA6-42BD-8FB9-D53304EE552D}" destId="{6F5D5AF4-0C15-4670-BB13-4F407744EBAB}" srcOrd="3" destOrd="0" parTransId="{589E2151-D694-4CF6-8080-9BAEFD1E2401}" sibTransId="{0A7A78A4-3C75-4778-9AAD-0024F08FF390}"/>
    <dgm:cxn modelId="{618EA31D-90D4-4E4C-B7BE-26C9E814F67B}" srcId="{538AAEC7-2AA6-42BD-8FB9-D53304EE552D}" destId="{3AEE7095-2137-4267-84C0-18164B178E43}" srcOrd="0" destOrd="0" parTransId="{222E2903-D6DA-4123-8185-CF49A889E90D}" sibTransId="{DF5BB3E3-A604-4913-ABC8-224EC0570C7D}"/>
    <dgm:cxn modelId="{10045425-004E-4305-8E16-663A8FE8B111}" srcId="{538AAEC7-2AA6-42BD-8FB9-D53304EE552D}" destId="{A0A36E2B-662A-4DF4-A118-D88645D8B6ED}" srcOrd="1" destOrd="0" parTransId="{5AD2CC6F-1146-4D6B-8C64-CFDEEDA1F1F2}" sibTransId="{11F5D9B3-4C44-4249-9684-1C7749ACAAB7}"/>
    <dgm:cxn modelId="{18802624-9766-4C47-99E7-CEFE9AED9692}" type="presOf" srcId="{6F5D5AF4-0C15-4670-BB13-4F407744EBAB}" destId="{25927AED-BBFA-4068-82CF-D9648A6C4F4B}" srcOrd="0" destOrd="0" presId="urn:microsoft.com/office/officeart/2005/8/layout/hChevron3"/>
    <dgm:cxn modelId="{759CFDEE-B9A9-4078-BBD5-3438874C1645}" type="presOf" srcId="{CC1D6CD3-D552-42DD-BC70-810028E306B7}" destId="{1485DA03-BFAA-4E8D-81AD-0D33075895E9}" srcOrd="0" destOrd="0" presId="urn:microsoft.com/office/officeart/2005/8/layout/hChevron3"/>
    <dgm:cxn modelId="{711FD3A0-4ADA-4B42-9008-6AC3352FD3E3}" type="presOf" srcId="{A0A36E2B-662A-4DF4-A118-D88645D8B6ED}" destId="{AF1211BD-7BD7-47D3-900E-AB7138D8576F}" srcOrd="0" destOrd="0" presId="urn:microsoft.com/office/officeart/2005/8/layout/hChevron3"/>
    <dgm:cxn modelId="{75C1F5AC-DD1E-401D-8505-06C0E5689D0D}" type="presOf" srcId="{538AAEC7-2AA6-42BD-8FB9-D53304EE552D}" destId="{B56168A6-4DD9-46A8-A00D-8B3C336C33AC}" srcOrd="0" destOrd="0" presId="urn:microsoft.com/office/officeart/2005/8/layout/hChevron3"/>
    <dgm:cxn modelId="{7267847B-6AEC-411D-A12F-79FEE33A83E9}" type="presParOf" srcId="{B56168A6-4DD9-46A8-A00D-8B3C336C33AC}" destId="{F34B21C4-1E15-4FD1-B53E-41F2788F92F5}" srcOrd="0" destOrd="0" presId="urn:microsoft.com/office/officeart/2005/8/layout/hChevron3"/>
    <dgm:cxn modelId="{CC0D71D2-A6FD-4979-8E93-B90695482DA9}" type="presParOf" srcId="{B56168A6-4DD9-46A8-A00D-8B3C336C33AC}" destId="{E8AF9EDC-700F-4D3A-9AB1-302C93E0B322}" srcOrd="1" destOrd="0" presId="urn:microsoft.com/office/officeart/2005/8/layout/hChevron3"/>
    <dgm:cxn modelId="{7B3EB660-ABCA-48E6-999C-8226BB3BF19B}" type="presParOf" srcId="{B56168A6-4DD9-46A8-A00D-8B3C336C33AC}" destId="{AF1211BD-7BD7-47D3-900E-AB7138D8576F}" srcOrd="2" destOrd="0" presId="urn:microsoft.com/office/officeart/2005/8/layout/hChevron3"/>
    <dgm:cxn modelId="{BC498883-E618-492B-A1F9-9BD634F69535}" type="presParOf" srcId="{B56168A6-4DD9-46A8-A00D-8B3C336C33AC}" destId="{AABFBBE9-E348-455B-9A90-3160BBB915E5}" srcOrd="3" destOrd="0" presId="urn:microsoft.com/office/officeart/2005/8/layout/hChevron3"/>
    <dgm:cxn modelId="{E10B9859-64F9-4605-B02B-FF7B0B9D4AF6}" type="presParOf" srcId="{B56168A6-4DD9-46A8-A00D-8B3C336C33AC}" destId="{FAFFAC1E-0F13-4AA1-9E6B-3D602A9AC2BF}" srcOrd="4" destOrd="0" presId="urn:microsoft.com/office/officeart/2005/8/layout/hChevron3"/>
    <dgm:cxn modelId="{97D2B3C1-01AA-459B-A45B-F3CFF4E43F75}" type="presParOf" srcId="{B56168A6-4DD9-46A8-A00D-8B3C336C33AC}" destId="{83658E4E-4DAB-4A52-81BC-C9D759123DCD}" srcOrd="5" destOrd="0" presId="urn:microsoft.com/office/officeart/2005/8/layout/hChevron3"/>
    <dgm:cxn modelId="{5F514EAF-A8C5-4417-BBB1-E70D894F6D6B}" type="presParOf" srcId="{B56168A6-4DD9-46A8-A00D-8B3C336C33AC}" destId="{25927AED-BBFA-4068-82CF-D9648A6C4F4B}" srcOrd="6" destOrd="0" presId="urn:microsoft.com/office/officeart/2005/8/layout/hChevron3"/>
    <dgm:cxn modelId="{8FCFD2C8-9BAE-4C07-A497-13E70DE71DFF}" type="presParOf" srcId="{B56168A6-4DD9-46A8-A00D-8B3C336C33AC}" destId="{F6805719-C967-435A-BA69-DF72DA26CE01}" srcOrd="7" destOrd="0" presId="urn:microsoft.com/office/officeart/2005/8/layout/hChevron3"/>
    <dgm:cxn modelId="{9AF01F1A-7842-4FA1-8C2C-3CCDFAE73604}" type="presParOf" srcId="{B56168A6-4DD9-46A8-A00D-8B3C336C33AC}" destId="{1485DA03-BFAA-4E8D-81AD-0D33075895E9}"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87DDEB-B42A-4B26-B947-213C5B7D2C6C}" type="doc">
      <dgm:prSet loTypeId="urn:microsoft.com/office/officeart/2005/8/layout/list1" loCatId="list" qsTypeId="urn:microsoft.com/office/officeart/2005/8/quickstyle/simple1" qsCatId="simple" csTypeId="urn:microsoft.com/office/officeart/2005/8/colors/colorful4" csCatId="colorful" phldr="1"/>
      <dgm:spPr/>
      <dgm:t>
        <a:bodyPr/>
        <a:lstStyle/>
        <a:p>
          <a:pPr rtl="1"/>
          <a:endParaRPr lang="he-IL"/>
        </a:p>
      </dgm:t>
    </dgm:pt>
    <dgm:pt modelId="{7CD2D759-6E17-419A-81D6-56952B91BD0A}">
      <dgm:prSet phldrT="[טקסט]"/>
      <dgm:spPr/>
      <dgm:t>
        <a:bodyPr/>
        <a:lstStyle/>
        <a:p>
          <a:pPr rtl="1"/>
          <a:r>
            <a:rPr lang="he-IL" dirty="0" smtClean="0"/>
            <a:t>לחם</a:t>
          </a:r>
        </a:p>
      </dgm:t>
    </dgm:pt>
    <dgm:pt modelId="{EA8E8495-599A-428D-BF28-0E7BC67775F0}" type="parTrans" cxnId="{4675A979-22FA-4130-804D-E547F6F87C91}">
      <dgm:prSet/>
      <dgm:spPr/>
      <dgm:t>
        <a:bodyPr/>
        <a:lstStyle/>
        <a:p>
          <a:pPr rtl="1"/>
          <a:endParaRPr lang="he-IL"/>
        </a:p>
      </dgm:t>
    </dgm:pt>
    <dgm:pt modelId="{D8D7D6FF-249C-4FD8-86A7-E50A23770D31}" type="sibTrans" cxnId="{4675A979-22FA-4130-804D-E547F6F87C91}">
      <dgm:prSet/>
      <dgm:spPr/>
      <dgm:t>
        <a:bodyPr/>
        <a:lstStyle/>
        <a:p>
          <a:pPr rtl="1"/>
          <a:endParaRPr lang="he-IL"/>
        </a:p>
      </dgm:t>
    </dgm:pt>
    <dgm:pt modelId="{35A1206A-3852-4594-9B9D-1637F82C461F}">
      <dgm:prSet phldrT="[טקסט]"/>
      <dgm:spPr/>
      <dgm:t>
        <a:bodyPr/>
        <a:lstStyle/>
        <a:p>
          <a:pPr rtl="1"/>
          <a:r>
            <a:rPr lang="he-IL" dirty="0" smtClean="0"/>
            <a:t>בשר</a:t>
          </a:r>
          <a:endParaRPr lang="he-IL" dirty="0"/>
        </a:p>
      </dgm:t>
    </dgm:pt>
    <dgm:pt modelId="{D07ADB0B-BF3A-43CC-9CFD-A8C669FC6250}" type="parTrans" cxnId="{74361D84-CA2B-448E-9C96-F72812B76164}">
      <dgm:prSet/>
      <dgm:spPr/>
      <dgm:t>
        <a:bodyPr/>
        <a:lstStyle/>
        <a:p>
          <a:pPr rtl="1"/>
          <a:endParaRPr lang="he-IL"/>
        </a:p>
      </dgm:t>
    </dgm:pt>
    <dgm:pt modelId="{22DDA91C-816D-4266-A8AB-1C226AC5E359}" type="sibTrans" cxnId="{74361D84-CA2B-448E-9C96-F72812B76164}">
      <dgm:prSet/>
      <dgm:spPr/>
      <dgm:t>
        <a:bodyPr/>
        <a:lstStyle/>
        <a:p>
          <a:pPr rtl="1"/>
          <a:endParaRPr lang="he-IL"/>
        </a:p>
      </dgm:t>
    </dgm:pt>
    <dgm:pt modelId="{26AE6D8A-AF82-4319-AB90-8E9FD708081B}">
      <dgm:prSet phldrT="[טקסט]"/>
      <dgm:spPr/>
      <dgm:t>
        <a:bodyPr/>
        <a:lstStyle/>
        <a:p>
          <a:pPr rtl="1"/>
          <a:r>
            <a:rPr lang="he-IL" dirty="0" smtClean="0"/>
            <a:t>חלב</a:t>
          </a:r>
          <a:endParaRPr lang="he-IL" dirty="0"/>
        </a:p>
      </dgm:t>
    </dgm:pt>
    <dgm:pt modelId="{C63409DF-E090-493C-A34F-246999B9F53C}" type="parTrans" cxnId="{AEF4AB69-C2FB-4B3C-8B9C-13D4CFF84BA0}">
      <dgm:prSet/>
      <dgm:spPr/>
      <dgm:t>
        <a:bodyPr/>
        <a:lstStyle/>
        <a:p>
          <a:pPr rtl="1"/>
          <a:endParaRPr lang="he-IL"/>
        </a:p>
      </dgm:t>
    </dgm:pt>
    <dgm:pt modelId="{8AAF2D30-8BF2-45B5-A9D9-EE5E2B9748B6}" type="sibTrans" cxnId="{AEF4AB69-C2FB-4B3C-8B9C-13D4CFF84BA0}">
      <dgm:prSet/>
      <dgm:spPr/>
      <dgm:t>
        <a:bodyPr/>
        <a:lstStyle/>
        <a:p>
          <a:pPr rtl="1"/>
          <a:endParaRPr lang="he-IL"/>
        </a:p>
      </dgm:t>
    </dgm:pt>
    <dgm:pt modelId="{4ABB475B-7F55-48C5-8BFE-9AD34CFE58B7}">
      <dgm:prSet phldrT="[טקסט]"/>
      <dgm:spPr/>
      <dgm:t>
        <a:bodyPr/>
        <a:lstStyle/>
        <a:p>
          <a:pPr rtl="1"/>
          <a:r>
            <a:rPr lang="he-IL" dirty="0" smtClean="0"/>
            <a:t>ירקות</a:t>
          </a:r>
          <a:endParaRPr lang="he-IL" dirty="0"/>
        </a:p>
      </dgm:t>
    </dgm:pt>
    <dgm:pt modelId="{B417DECC-A8EF-4B08-AACF-02F14BAB73B5}" type="parTrans" cxnId="{BAEF3E93-D966-4B6A-9073-3B4FCC8180B7}">
      <dgm:prSet/>
      <dgm:spPr/>
      <dgm:t>
        <a:bodyPr/>
        <a:lstStyle/>
        <a:p>
          <a:pPr rtl="1"/>
          <a:endParaRPr lang="he-IL"/>
        </a:p>
      </dgm:t>
    </dgm:pt>
    <dgm:pt modelId="{20B7BFF3-A735-4BBB-B181-993EF78417A8}" type="sibTrans" cxnId="{BAEF3E93-D966-4B6A-9073-3B4FCC8180B7}">
      <dgm:prSet/>
      <dgm:spPr/>
      <dgm:t>
        <a:bodyPr/>
        <a:lstStyle/>
        <a:p>
          <a:pPr rtl="1"/>
          <a:endParaRPr lang="he-IL"/>
        </a:p>
      </dgm:t>
    </dgm:pt>
    <dgm:pt modelId="{5F1244AB-007D-4A2F-BC62-253F70E9D42E}">
      <dgm:prSet phldrT="[טקסט]"/>
      <dgm:spPr/>
      <dgm:t>
        <a:bodyPr/>
        <a:lstStyle/>
        <a:p>
          <a:pPr rtl="1"/>
          <a:r>
            <a:rPr lang="he-IL" dirty="0" smtClean="0"/>
            <a:t>פירות</a:t>
          </a:r>
          <a:endParaRPr lang="he-IL" dirty="0"/>
        </a:p>
      </dgm:t>
    </dgm:pt>
    <dgm:pt modelId="{124EE449-7061-46F9-AAD4-9DE250195EC8}" type="parTrans" cxnId="{E357DF57-F887-4E83-91CA-2EA2A242EA11}">
      <dgm:prSet/>
      <dgm:spPr/>
      <dgm:t>
        <a:bodyPr/>
        <a:lstStyle/>
        <a:p>
          <a:pPr rtl="1"/>
          <a:endParaRPr lang="he-IL"/>
        </a:p>
      </dgm:t>
    </dgm:pt>
    <dgm:pt modelId="{24EEDDEA-3BDC-45D8-B5D0-FD76E7ABF767}" type="sibTrans" cxnId="{E357DF57-F887-4E83-91CA-2EA2A242EA11}">
      <dgm:prSet/>
      <dgm:spPr/>
      <dgm:t>
        <a:bodyPr/>
        <a:lstStyle/>
        <a:p>
          <a:pPr rtl="1"/>
          <a:endParaRPr lang="he-IL"/>
        </a:p>
      </dgm:t>
    </dgm:pt>
    <dgm:pt modelId="{6F846B33-6C4B-41FF-847E-44E131FAF481}">
      <dgm:prSet phldrT="[טקסט]"/>
      <dgm:spPr/>
      <dgm:t>
        <a:bodyPr/>
        <a:lstStyle/>
        <a:p>
          <a:pPr rtl="1"/>
          <a:r>
            <a:rPr lang="he-IL" dirty="0" smtClean="0"/>
            <a:t>דו סוכרים</a:t>
          </a:r>
          <a:endParaRPr lang="he-IL" dirty="0"/>
        </a:p>
      </dgm:t>
    </dgm:pt>
    <dgm:pt modelId="{B9135F82-2532-4257-A8CB-3F08AC4BC14C}" type="parTrans" cxnId="{5DAF2614-E685-482F-A24F-1ED4444F2973}">
      <dgm:prSet/>
      <dgm:spPr/>
      <dgm:t>
        <a:bodyPr/>
        <a:lstStyle/>
        <a:p>
          <a:pPr rtl="1"/>
          <a:endParaRPr lang="he-IL"/>
        </a:p>
      </dgm:t>
    </dgm:pt>
    <dgm:pt modelId="{FBA6DFA7-06A0-4066-B684-8FA7D46D4298}" type="sibTrans" cxnId="{5DAF2614-E685-482F-A24F-1ED4444F2973}">
      <dgm:prSet/>
      <dgm:spPr/>
      <dgm:t>
        <a:bodyPr/>
        <a:lstStyle/>
        <a:p>
          <a:pPr rtl="1"/>
          <a:endParaRPr lang="he-IL"/>
        </a:p>
      </dgm:t>
    </dgm:pt>
    <dgm:pt modelId="{4030952C-B564-4D4F-8396-96702AA3264F}">
      <dgm:prSet phldrT="[טקסט]"/>
      <dgm:spPr/>
      <dgm:t>
        <a:bodyPr/>
        <a:lstStyle/>
        <a:p>
          <a:pPr rtl="1"/>
          <a:r>
            <a:rPr lang="he-IL" dirty="0" smtClean="0"/>
            <a:t>שומן</a:t>
          </a:r>
          <a:endParaRPr lang="he-IL" dirty="0"/>
        </a:p>
      </dgm:t>
    </dgm:pt>
    <dgm:pt modelId="{EAA9CC50-60CF-4E58-8A42-4DBF39313352}" type="parTrans" cxnId="{969755AC-5D23-452A-82B1-C88C3D0B13C4}">
      <dgm:prSet/>
      <dgm:spPr/>
      <dgm:t>
        <a:bodyPr/>
        <a:lstStyle/>
        <a:p>
          <a:pPr rtl="1"/>
          <a:endParaRPr lang="he-IL"/>
        </a:p>
      </dgm:t>
    </dgm:pt>
    <dgm:pt modelId="{1A442509-54A6-47DA-96A6-6C326E311EE7}" type="sibTrans" cxnId="{969755AC-5D23-452A-82B1-C88C3D0B13C4}">
      <dgm:prSet/>
      <dgm:spPr/>
      <dgm:t>
        <a:bodyPr/>
        <a:lstStyle/>
        <a:p>
          <a:pPr rtl="1"/>
          <a:endParaRPr lang="he-IL"/>
        </a:p>
      </dgm:t>
    </dgm:pt>
    <dgm:pt modelId="{415ADD1E-4725-4922-8A2E-1169BAC83C65}">
      <dgm:prSet phldrT="[טקסט]"/>
      <dgm:spPr/>
      <dgm:t>
        <a:bodyPr/>
        <a:lstStyle/>
        <a:p>
          <a:pPr rtl="1"/>
          <a:r>
            <a:rPr lang="he-IL" dirty="0" smtClean="0"/>
            <a:t>מזון מורכב</a:t>
          </a:r>
          <a:endParaRPr lang="he-IL" dirty="0"/>
        </a:p>
      </dgm:t>
    </dgm:pt>
    <dgm:pt modelId="{11DD19AD-4CF7-431B-8EAF-6595EE8C43C9}" type="parTrans" cxnId="{7A83D61E-071C-4B68-AD58-94175A747357}">
      <dgm:prSet/>
      <dgm:spPr/>
    </dgm:pt>
    <dgm:pt modelId="{D500B381-1749-4A44-BE9A-232546DADDF5}" type="sibTrans" cxnId="{7A83D61E-071C-4B68-AD58-94175A747357}">
      <dgm:prSet/>
      <dgm:spPr/>
    </dgm:pt>
    <dgm:pt modelId="{CEA2B54E-234B-4502-A3F8-963238B90CA3}">
      <dgm:prSet phldrT="[טקסט]"/>
      <dgm:spPr/>
      <dgm:t>
        <a:bodyPr/>
        <a:lstStyle/>
        <a:p>
          <a:pPr rtl="1"/>
          <a:endParaRPr lang="he-IL" dirty="0"/>
        </a:p>
      </dgm:t>
    </dgm:pt>
    <dgm:pt modelId="{C5F7B6D7-AFD9-408D-95F5-310861CCC888}" type="parTrans" cxnId="{0AD1B065-5389-46D5-B990-4A3481BB4CCD}">
      <dgm:prSet/>
      <dgm:spPr/>
    </dgm:pt>
    <dgm:pt modelId="{24C71B38-5ED8-4EE7-A30F-86A37366D7C0}" type="sibTrans" cxnId="{0AD1B065-5389-46D5-B990-4A3481BB4CCD}">
      <dgm:prSet/>
      <dgm:spPr/>
    </dgm:pt>
    <dgm:pt modelId="{B46D4E7A-5697-4E5C-B801-9E7AB2E72C6B}" type="pres">
      <dgm:prSet presAssocID="{E487DDEB-B42A-4B26-B947-213C5B7D2C6C}" presName="linear" presStyleCnt="0">
        <dgm:presLayoutVars>
          <dgm:dir/>
          <dgm:animLvl val="lvl"/>
          <dgm:resizeHandles val="exact"/>
        </dgm:presLayoutVars>
      </dgm:prSet>
      <dgm:spPr/>
      <dgm:t>
        <a:bodyPr/>
        <a:lstStyle/>
        <a:p>
          <a:pPr rtl="1"/>
          <a:endParaRPr lang="he-IL"/>
        </a:p>
      </dgm:t>
    </dgm:pt>
    <dgm:pt modelId="{A79DE1D4-44B4-4E55-AE9D-65FE3E7911C7}" type="pres">
      <dgm:prSet presAssocID="{7CD2D759-6E17-419A-81D6-56952B91BD0A}" presName="parentLin" presStyleCnt="0"/>
      <dgm:spPr/>
    </dgm:pt>
    <dgm:pt modelId="{4DD60E15-4F7D-4FC5-8A40-B3CC4BC8CDD0}" type="pres">
      <dgm:prSet presAssocID="{7CD2D759-6E17-419A-81D6-56952B91BD0A}" presName="parentLeftMargin" presStyleLbl="node1" presStyleIdx="0" presStyleCnt="9"/>
      <dgm:spPr/>
      <dgm:t>
        <a:bodyPr/>
        <a:lstStyle/>
        <a:p>
          <a:pPr rtl="1"/>
          <a:endParaRPr lang="he-IL"/>
        </a:p>
      </dgm:t>
    </dgm:pt>
    <dgm:pt modelId="{0745DBE1-893E-403F-80CE-F34ED4BF3676}" type="pres">
      <dgm:prSet presAssocID="{7CD2D759-6E17-419A-81D6-56952B91BD0A}" presName="parentText" presStyleLbl="node1" presStyleIdx="0" presStyleCnt="9">
        <dgm:presLayoutVars>
          <dgm:chMax val="0"/>
          <dgm:bulletEnabled val="1"/>
        </dgm:presLayoutVars>
      </dgm:prSet>
      <dgm:spPr/>
      <dgm:t>
        <a:bodyPr/>
        <a:lstStyle/>
        <a:p>
          <a:pPr rtl="1"/>
          <a:endParaRPr lang="he-IL"/>
        </a:p>
      </dgm:t>
    </dgm:pt>
    <dgm:pt modelId="{3B4B0A5A-5395-4908-9DC3-F1AD1BDDDB0D}" type="pres">
      <dgm:prSet presAssocID="{7CD2D759-6E17-419A-81D6-56952B91BD0A}" presName="negativeSpace" presStyleCnt="0"/>
      <dgm:spPr/>
    </dgm:pt>
    <dgm:pt modelId="{EB28B36B-4EC8-4205-BFEB-0A3F6A9607A0}" type="pres">
      <dgm:prSet presAssocID="{7CD2D759-6E17-419A-81D6-56952B91BD0A}" presName="childText" presStyleLbl="conFgAcc1" presStyleIdx="0" presStyleCnt="9">
        <dgm:presLayoutVars>
          <dgm:bulletEnabled val="1"/>
        </dgm:presLayoutVars>
      </dgm:prSet>
      <dgm:spPr/>
    </dgm:pt>
    <dgm:pt modelId="{D7873B10-2307-44C7-A869-18AA4AB98729}" type="pres">
      <dgm:prSet presAssocID="{D8D7D6FF-249C-4FD8-86A7-E50A23770D31}" presName="spaceBetweenRectangles" presStyleCnt="0"/>
      <dgm:spPr/>
    </dgm:pt>
    <dgm:pt modelId="{6FB03EC4-BC0E-4D25-9A44-9A1047D5E867}" type="pres">
      <dgm:prSet presAssocID="{35A1206A-3852-4594-9B9D-1637F82C461F}" presName="parentLin" presStyleCnt="0"/>
      <dgm:spPr/>
    </dgm:pt>
    <dgm:pt modelId="{099A7B1A-8EE1-40A7-BB87-B8E44F6F6FAC}" type="pres">
      <dgm:prSet presAssocID="{35A1206A-3852-4594-9B9D-1637F82C461F}" presName="parentLeftMargin" presStyleLbl="node1" presStyleIdx="0" presStyleCnt="9"/>
      <dgm:spPr/>
      <dgm:t>
        <a:bodyPr/>
        <a:lstStyle/>
        <a:p>
          <a:pPr rtl="1"/>
          <a:endParaRPr lang="he-IL"/>
        </a:p>
      </dgm:t>
    </dgm:pt>
    <dgm:pt modelId="{86C99230-E9E1-429C-B5C8-CCF8BFDCDDDD}" type="pres">
      <dgm:prSet presAssocID="{35A1206A-3852-4594-9B9D-1637F82C461F}" presName="parentText" presStyleLbl="node1" presStyleIdx="1" presStyleCnt="9">
        <dgm:presLayoutVars>
          <dgm:chMax val="0"/>
          <dgm:bulletEnabled val="1"/>
        </dgm:presLayoutVars>
      </dgm:prSet>
      <dgm:spPr/>
      <dgm:t>
        <a:bodyPr/>
        <a:lstStyle/>
        <a:p>
          <a:pPr rtl="1"/>
          <a:endParaRPr lang="he-IL"/>
        </a:p>
      </dgm:t>
    </dgm:pt>
    <dgm:pt modelId="{AB7C5B04-87AD-46D2-AD7C-F2C854CC60F5}" type="pres">
      <dgm:prSet presAssocID="{35A1206A-3852-4594-9B9D-1637F82C461F}" presName="negativeSpace" presStyleCnt="0"/>
      <dgm:spPr/>
    </dgm:pt>
    <dgm:pt modelId="{F329DAA0-9A1F-4F2C-A0C3-066A785C2B0C}" type="pres">
      <dgm:prSet presAssocID="{35A1206A-3852-4594-9B9D-1637F82C461F}" presName="childText" presStyleLbl="conFgAcc1" presStyleIdx="1" presStyleCnt="9">
        <dgm:presLayoutVars>
          <dgm:bulletEnabled val="1"/>
        </dgm:presLayoutVars>
      </dgm:prSet>
      <dgm:spPr/>
    </dgm:pt>
    <dgm:pt modelId="{9622BE33-7E4C-46B7-9C12-9E98B1CE1F24}" type="pres">
      <dgm:prSet presAssocID="{22DDA91C-816D-4266-A8AB-1C226AC5E359}" presName="spaceBetweenRectangles" presStyleCnt="0"/>
      <dgm:spPr/>
    </dgm:pt>
    <dgm:pt modelId="{F7927F8B-E226-4470-A74B-B6383ED5BAE0}" type="pres">
      <dgm:prSet presAssocID="{26AE6D8A-AF82-4319-AB90-8E9FD708081B}" presName="parentLin" presStyleCnt="0"/>
      <dgm:spPr/>
    </dgm:pt>
    <dgm:pt modelId="{37486958-D81F-4A4B-9D75-935487EA88A5}" type="pres">
      <dgm:prSet presAssocID="{26AE6D8A-AF82-4319-AB90-8E9FD708081B}" presName="parentLeftMargin" presStyleLbl="node1" presStyleIdx="1" presStyleCnt="9"/>
      <dgm:spPr/>
      <dgm:t>
        <a:bodyPr/>
        <a:lstStyle/>
        <a:p>
          <a:pPr rtl="1"/>
          <a:endParaRPr lang="he-IL"/>
        </a:p>
      </dgm:t>
    </dgm:pt>
    <dgm:pt modelId="{DDCE5869-079C-486E-89E1-D77B1139EB41}" type="pres">
      <dgm:prSet presAssocID="{26AE6D8A-AF82-4319-AB90-8E9FD708081B}" presName="parentText" presStyleLbl="node1" presStyleIdx="2" presStyleCnt="9">
        <dgm:presLayoutVars>
          <dgm:chMax val="0"/>
          <dgm:bulletEnabled val="1"/>
        </dgm:presLayoutVars>
      </dgm:prSet>
      <dgm:spPr/>
      <dgm:t>
        <a:bodyPr/>
        <a:lstStyle/>
        <a:p>
          <a:pPr rtl="1"/>
          <a:endParaRPr lang="he-IL"/>
        </a:p>
      </dgm:t>
    </dgm:pt>
    <dgm:pt modelId="{0481F328-1BE3-45C4-AF76-5B9ED2A1B456}" type="pres">
      <dgm:prSet presAssocID="{26AE6D8A-AF82-4319-AB90-8E9FD708081B}" presName="negativeSpace" presStyleCnt="0"/>
      <dgm:spPr/>
    </dgm:pt>
    <dgm:pt modelId="{51541FC8-548B-4530-9975-7770F1428E34}" type="pres">
      <dgm:prSet presAssocID="{26AE6D8A-AF82-4319-AB90-8E9FD708081B}" presName="childText" presStyleLbl="conFgAcc1" presStyleIdx="2" presStyleCnt="9">
        <dgm:presLayoutVars>
          <dgm:bulletEnabled val="1"/>
        </dgm:presLayoutVars>
      </dgm:prSet>
      <dgm:spPr/>
    </dgm:pt>
    <dgm:pt modelId="{AA648A52-A854-452B-B45E-AD744445C497}" type="pres">
      <dgm:prSet presAssocID="{8AAF2D30-8BF2-45B5-A9D9-EE5E2B9748B6}" presName="spaceBetweenRectangles" presStyleCnt="0"/>
      <dgm:spPr/>
    </dgm:pt>
    <dgm:pt modelId="{F391D559-72FA-4CA8-8E49-1B292675063D}" type="pres">
      <dgm:prSet presAssocID="{4ABB475B-7F55-48C5-8BFE-9AD34CFE58B7}" presName="parentLin" presStyleCnt="0"/>
      <dgm:spPr/>
    </dgm:pt>
    <dgm:pt modelId="{A95BB73B-D9F5-454D-B095-F3ECD2158A3F}" type="pres">
      <dgm:prSet presAssocID="{4ABB475B-7F55-48C5-8BFE-9AD34CFE58B7}" presName="parentLeftMargin" presStyleLbl="node1" presStyleIdx="2" presStyleCnt="9"/>
      <dgm:spPr/>
      <dgm:t>
        <a:bodyPr/>
        <a:lstStyle/>
        <a:p>
          <a:pPr rtl="1"/>
          <a:endParaRPr lang="he-IL"/>
        </a:p>
      </dgm:t>
    </dgm:pt>
    <dgm:pt modelId="{17E9BC12-29F6-4EDF-8CFB-E2C4286BD912}" type="pres">
      <dgm:prSet presAssocID="{4ABB475B-7F55-48C5-8BFE-9AD34CFE58B7}" presName="parentText" presStyleLbl="node1" presStyleIdx="3" presStyleCnt="9">
        <dgm:presLayoutVars>
          <dgm:chMax val="0"/>
          <dgm:bulletEnabled val="1"/>
        </dgm:presLayoutVars>
      </dgm:prSet>
      <dgm:spPr/>
      <dgm:t>
        <a:bodyPr/>
        <a:lstStyle/>
        <a:p>
          <a:pPr rtl="1"/>
          <a:endParaRPr lang="he-IL"/>
        </a:p>
      </dgm:t>
    </dgm:pt>
    <dgm:pt modelId="{5727639F-285E-47EE-83D9-8E71B349A8BC}" type="pres">
      <dgm:prSet presAssocID="{4ABB475B-7F55-48C5-8BFE-9AD34CFE58B7}" presName="negativeSpace" presStyleCnt="0"/>
      <dgm:spPr/>
    </dgm:pt>
    <dgm:pt modelId="{EE39ACD8-A9DB-4F44-AE9F-EF2C3E945A9F}" type="pres">
      <dgm:prSet presAssocID="{4ABB475B-7F55-48C5-8BFE-9AD34CFE58B7}" presName="childText" presStyleLbl="conFgAcc1" presStyleIdx="3" presStyleCnt="9">
        <dgm:presLayoutVars>
          <dgm:bulletEnabled val="1"/>
        </dgm:presLayoutVars>
      </dgm:prSet>
      <dgm:spPr/>
    </dgm:pt>
    <dgm:pt modelId="{7E87BF27-1173-4D4E-9620-06D5EA3D001B}" type="pres">
      <dgm:prSet presAssocID="{20B7BFF3-A735-4BBB-B181-993EF78417A8}" presName="spaceBetweenRectangles" presStyleCnt="0"/>
      <dgm:spPr/>
    </dgm:pt>
    <dgm:pt modelId="{B78A47E1-9885-445A-ADBE-B2A14BCF63E3}" type="pres">
      <dgm:prSet presAssocID="{5F1244AB-007D-4A2F-BC62-253F70E9D42E}" presName="parentLin" presStyleCnt="0"/>
      <dgm:spPr/>
    </dgm:pt>
    <dgm:pt modelId="{8292268B-FBF4-4CA3-B73B-5F327AC85C7E}" type="pres">
      <dgm:prSet presAssocID="{5F1244AB-007D-4A2F-BC62-253F70E9D42E}" presName="parentLeftMargin" presStyleLbl="node1" presStyleIdx="3" presStyleCnt="9"/>
      <dgm:spPr/>
      <dgm:t>
        <a:bodyPr/>
        <a:lstStyle/>
        <a:p>
          <a:pPr rtl="1"/>
          <a:endParaRPr lang="he-IL"/>
        </a:p>
      </dgm:t>
    </dgm:pt>
    <dgm:pt modelId="{A535FB1C-DD04-4E7B-B1A3-79F3EC8A5629}" type="pres">
      <dgm:prSet presAssocID="{5F1244AB-007D-4A2F-BC62-253F70E9D42E}" presName="parentText" presStyleLbl="node1" presStyleIdx="4" presStyleCnt="9">
        <dgm:presLayoutVars>
          <dgm:chMax val="0"/>
          <dgm:bulletEnabled val="1"/>
        </dgm:presLayoutVars>
      </dgm:prSet>
      <dgm:spPr/>
      <dgm:t>
        <a:bodyPr/>
        <a:lstStyle/>
        <a:p>
          <a:pPr rtl="1"/>
          <a:endParaRPr lang="he-IL"/>
        </a:p>
      </dgm:t>
    </dgm:pt>
    <dgm:pt modelId="{250A5E90-5AFB-45BF-BB8C-AA534D96B646}" type="pres">
      <dgm:prSet presAssocID="{5F1244AB-007D-4A2F-BC62-253F70E9D42E}" presName="negativeSpace" presStyleCnt="0"/>
      <dgm:spPr/>
    </dgm:pt>
    <dgm:pt modelId="{7CEEEB53-FEE3-497D-96AE-AF387C1C4C75}" type="pres">
      <dgm:prSet presAssocID="{5F1244AB-007D-4A2F-BC62-253F70E9D42E}" presName="childText" presStyleLbl="conFgAcc1" presStyleIdx="4" presStyleCnt="9">
        <dgm:presLayoutVars>
          <dgm:bulletEnabled val="1"/>
        </dgm:presLayoutVars>
      </dgm:prSet>
      <dgm:spPr/>
    </dgm:pt>
    <dgm:pt modelId="{0EBC8546-D8CB-45B4-821F-6D102ACB1448}" type="pres">
      <dgm:prSet presAssocID="{24EEDDEA-3BDC-45D8-B5D0-FD76E7ABF767}" presName="spaceBetweenRectangles" presStyleCnt="0"/>
      <dgm:spPr/>
    </dgm:pt>
    <dgm:pt modelId="{1793ABA6-9B61-42F6-9170-F8F97BAEE1CB}" type="pres">
      <dgm:prSet presAssocID="{6F846B33-6C4B-41FF-847E-44E131FAF481}" presName="parentLin" presStyleCnt="0"/>
      <dgm:spPr/>
    </dgm:pt>
    <dgm:pt modelId="{CAE89C21-6CE6-43BD-8D5D-8A0411FE4053}" type="pres">
      <dgm:prSet presAssocID="{6F846B33-6C4B-41FF-847E-44E131FAF481}" presName="parentLeftMargin" presStyleLbl="node1" presStyleIdx="4" presStyleCnt="9"/>
      <dgm:spPr/>
      <dgm:t>
        <a:bodyPr/>
        <a:lstStyle/>
        <a:p>
          <a:pPr rtl="1"/>
          <a:endParaRPr lang="he-IL"/>
        </a:p>
      </dgm:t>
    </dgm:pt>
    <dgm:pt modelId="{2C08C3E0-80A1-44D5-B36D-661AF5094DD1}" type="pres">
      <dgm:prSet presAssocID="{6F846B33-6C4B-41FF-847E-44E131FAF481}" presName="parentText" presStyleLbl="node1" presStyleIdx="5" presStyleCnt="9">
        <dgm:presLayoutVars>
          <dgm:chMax val="0"/>
          <dgm:bulletEnabled val="1"/>
        </dgm:presLayoutVars>
      </dgm:prSet>
      <dgm:spPr/>
      <dgm:t>
        <a:bodyPr/>
        <a:lstStyle/>
        <a:p>
          <a:pPr rtl="1"/>
          <a:endParaRPr lang="he-IL"/>
        </a:p>
      </dgm:t>
    </dgm:pt>
    <dgm:pt modelId="{E394B7ED-9556-4826-ACF2-3729E17370B0}" type="pres">
      <dgm:prSet presAssocID="{6F846B33-6C4B-41FF-847E-44E131FAF481}" presName="negativeSpace" presStyleCnt="0"/>
      <dgm:spPr/>
    </dgm:pt>
    <dgm:pt modelId="{DDE39BFC-F1B3-46AA-B810-9A0A32528627}" type="pres">
      <dgm:prSet presAssocID="{6F846B33-6C4B-41FF-847E-44E131FAF481}" presName="childText" presStyleLbl="conFgAcc1" presStyleIdx="5" presStyleCnt="9">
        <dgm:presLayoutVars>
          <dgm:bulletEnabled val="1"/>
        </dgm:presLayoutVars>
      </dgm:prSet>
      <dgm:spPr/>
    </dgm:pt>
    <dgm:pt modelId="{8D2D9A3F-9E54-4860-A0E8-2F94154404C1}" type="pres">
      <dgm:prSet presAssocID="{FBA6DFA7-06A0-4066-B684-8FA7D46D4298}" presName="spaceBetweenRectangles" presStyleCnt="0"/>
      <dgm:spPr/>
    </dgm:pt>
    <dgm:pt modelId="{EA6793BD-3D72-4E39-9F44-2E5B850087A1}" type="pres">
      <dgm:prSet presAssocID="{4030952C-B564-4D4F-8396-96702AA3264F}" presName="parentLin" presStyleCnt="0"/>
      <dgm:spPr/>
    </dgm:pt>
    <dgm:pt modelId="{0FFACA77-4E9D-4ADC-8B7D-B4BEEDEF64C2}" type="pres">
      <dgm:prSet presAssocID="{4030952C-B564-4D4F-8396-96702AA3264F}" presName="parentLeftMargin" presStyleLbl="node1" presStyleIdx="5" presStyleCnt="9"/>
      <dgm:spPr/>
      <dgm:t>
        <a:bodyPr/>
        <a:lstStyle/>
        <a:p>
          <a:pPr rtl="1"/>
          <a:endParaRPr lang="he-IL"/>
        </a:p>
      </dgm:t>
    </dgm:pt>
    <dgm:pt modelId="{0A63CB52-1C88-4E82-B4E7-A7159D462F4E}" type="pres">
      <dgm:prSet presAssocID="{4030952C-B564-4D4F-8396-96702AA3264F}" presName="parentText" presStyleLbl="node1" presStyleIdx="6" presStyleCnt="9">
        <dgm:presLayoutVars>
          <dgm:chMax val="0"/>
          <dgm:bulletEnabled val="1"/>
        </dgm:presLayoutVars>
      </dgm:prSet>
      <dgm:spPr/>
      <dgm:t>
        <a:bodyPr/>
        <a:lstStyle/>
        <a:p>
          <a:pPr rtl="1"/>
          <a:endParaRPr lang="he-IL"/>
        </a:p>
      </dgm:t>
    </dgm:pt>
    <dgm:pt modelId="{034099D2-BFDE-40AD-A723-F14CEDA3EEE7}" type="pres">
      <dgm:prSet presAssocID="{4030952C-B564-4D4F-8396-96702AA3264F}" presName="negativeSpace" presStyleCnt="0"/>
      <dgm:spPr/>
    </dgm:pt>
    <dgm:pt modelId="{7C6B225E-A938-4668-9BA1-1AE508A15623}" type="pres">
      <dgm:prSet presAssocID="{4030952C-B564-4D4F-8396-96702AA3264F}" presName="childText" presStyleLbl="conFgAcc1" presStyleIdx="6" presStyleCnt="9">
        <dgm:presLayoutVars>
          <dgm:bulletEnabled val="1"/>
        </dgm:presLayoutVars>
      </dgm:prSet>
      <dgm:spPr/>
    </dgm:pt>
    <dgm:pt modelId="{300B5A20-80E6-4176-8EAE-E42E62099B83}" type="pres">
      <dgm:prSet presAssocID="{1A442509-54A6-47DA-96A6-6C326E311EE7}" presName="spaceBetweenRectangles" presStyleCnt="0"/>
      <dgm:spPr/>
    </dgm:pt>
    <dgm:pt modelId="{7B54B6A5-C8FA-4877-9318-AC89857987DE}" type="pres">
      <dgm:prSet presAssocID="{415ADD1E-4725-4922-8A2E-1169BAC83C65}" presName="parentLin" presStyleCnt="0"/>
      <dgm:spPr/>
    </dgm:pt>
    <dgm:pt modelId="{C09D3094-09BE-4A97-AE18-F0765ECEA11B}" type="pres">
      <dgm:prSet presAssocID="{415ADD1E-4725-4922-8A2E-1169BAC83C65}" presName="parentLeftMargin" presStyleLbl="node1" presStyleIdx="6" presStyleCnt="9"/>
      <dgm:spPr/>
      <dgm:t>
        <a:bodyPr/>
        <a:lstStyle/>
        <a:p>
          <a:pPr rtl="1"/>
          <a:endParaRPr lang="he-IL"/>
        </a:p>
      </dgm:t>
    </dgm:pt>
    <dgm:pt modelId="{57E29BD0-6A3C-40AE-8FE5-6756A27A20F3}" type="pres">
      <dgm:prSet presAssocID="{415ADD1E-4725-4922-8A2E-1169BAC83C65}" presName="parentText" presStyleLbl="node1" presStyleIdx="7" presStyleCnt="9">
        <dgm:presLayoutVars>
          <dgm:chMax val="0"/>
          <dgm:bulletEnabled val="1"/>
        </dgm:presLayoutVars>
      </dgm:prSet>
      <dgm:spPr/>
      <dgm:t>
        <a:bodyPr/>
        <a:lstStyle/>
        <a:p>
          <a:pPr rtl="1"/>
          <a:endParaRPr lang="he-IL"/>
        </a:p>
      </dgm:t>
    </dgm:pt>
    <dgm:pt modelId="{4536BE49-AA65-41BB-8842-03F1F63224B0}" type="pres">
      <dgm:prSet presAssocID="{415ADD1E-4725-4922-8A2E-1169BAC83C65}" presName="negativeSpace" presStyleCnt="0"/>
      <dgm:spPr/>
    </dgm:pt>
    <dgm:pt modelId="{5C2F69F3-7B45-4114-9380-5DE1ED58B05F}" type="pres">
      <dgm:prSet presAssocID="{415ADD1E-4725-4922-8A2E-1169BAC83C65}" presName="childText" presStyleLbl="conFgAcc1" presStyleIdx="7" presStyleCnt="9">
        <dgm:presLayoutVars>
          <dgm:bulletEnabled val="1"/>
        </dgm:presLayoutVars>
      </dgm:prSet>
      <dgm:spPr/>
    </dgm:pt>
    <dgm:pt modelId="{92408F6E-D2AA-41B2-88F9-38828B5D0C57}" type="pres">
      <dgm:prSet presAssocID="{D500B381-1749-4A44-BE9A-232546DADDF5}" presName="spaceBetweenRectangles" presStyleCnt="0"/>
      <dgm:spPr/>
    </dgm:pt>
    <dgm:pt modelId="{E72CEF8E-C6A8-451B-B144-F7B4ED7E9FE3}" type="pres">
      <dgm:prSet presAssocID="{CEA2B54E-234B-4502-A3F8-963238B90CA3}" presName="parentLin" presStyleCnt="0"/>
      <dgm:spPr/>
    </dgm:pt>
    <dgm:pt modelId="{824EA0A1-4214-414E-9B09-60533F50390C}" type="pres">
      <dgm:prSet presAssocID="{CEA2B54E-234B-4502-A3F8-963238B90CA3}" presName="parentLeftMargin" presStyleLbl="node1" presStyleIdx="7" presStyleCnt="9"/>
      <dgm:spPr/>
      <dgm:t>
        <a:bodyPr/>
        <a:lstStyle/>
        <a:p>
          <a:pPr rtl="1"/>
          <a:endParaRPr lang="he-IL"/>
        </a:p>
      </dgm:t>
    </dgm:pt>
    <dgm:pt modelId="{1723B197-5D88-4395-A5C9-19813458AC9C}" type="pres">
      <dgm:prSet presAssocID="{CEA2B54E-234B-4502-A3F8-963238B90CA3}" presName="parentText" presStyleLbl="node1" presStyleIdx="8" presStyleCnt="9">
        <dgm:presLayoutVars>
          <dgm:chMax val="0"/>
          <dgm:bulletEnabled val="1"/>
        </dgm:presLayoutVars>
      </dgm:prSet>
      <dgm:spPr/>
      <dgm:t>
        <a:bodyPr/>
        <a:lstStyle/>
        <a:p>
          <a:pPr rtl="1"/>
          <a:endParaRPr lang="he-IL"/>
        </a:p>
      </dgm:t>
    </dgm:pt>
    <dgm:pt modelId="{40C5AA27-29DA-49D5-94D4-BA0B84B64A69}" type="pres">
      <dgm:prSet presAssocID="{CEA2B54E-234B-4502-A3F8-963238B90CA3}" presName="negativeSpace" presStyleCnt="0"/>
      <dgm:spPr/>
    </dgm:pt>
    <dgm:pt modelId="{DCD71886-29D1-402C-A214-715FE3A10DB5}" type="pres">
      <dgm:prSet presAssocID="{CEA2B54E-234B-4502-A3F8-963238B90CA3}" presName="childText" presStyleLbl="conFgAcc1" presStyleIdx="8" presStyleCnt="9">
        <dgm:presLayoutVars>
          <dgm:bulletEnabled val="1"/>
        </dgm:presLayoutVars>
      </dgm:prSet>
      <dgm:spPr/>
    </dgm:pt>
  </dgm:ptLst>
  <dgm:cxnLst>
    <dgm:cxn modelId="{4C5C1E72-63EC-4B24-BE08-FECFA8EBE232}" type="presOf" srcId="{35A1206A-3852-4594-9B9D-1637F82C461F}" destId="{099A7B1A-8EE1-40A7-BB87-B8E44F6F6FAC}" srcOrd="0" destOrd="0" presId="urn:microsoft.com/office/officeart/2005/8/layout/list1"/>
    <dgm:cxn modelId="{D469BFFA-3E2B-42F6-899E-00696FA70793}" type="presOf" srcId="{4ABB475B-7F55-48C5-8BFE-9AD34CFE58B7}" destId="{17E9BC12-29F6-4EDF-8CFB-E2C4286BD912}" srcOrd="1" destOrd="0" presId="urn:microsoft.com/office/officeart/2005/8/layout/list1"/>
    <dgm:cxn modelId="{7AF792B6-9B18-4035-B4A0-08C09E94270A}" type="presOf" srcId="{6F846B33-6C4B-41FF-847E-44E131FAF481}" destId="{CAE89C21-6CE6-43BD-8D5D-8A0411FE4053}" srcOrd="0" destOrd="0" presId="urn:microsoft.com/office/officeart/2005/8/layout/list1"/>
    <dgm:cxn modelId="{4078C7AA-0DC6-44D0-B4B6-B687DA04D08E}" type="presOf" srcId="{5F1244AB-007D-4A2F-BC62-253F70E9D42E}" destId="{A535FB1C-DD04-4E7B-B1A3-79F3EC8A5629}" srcOrd="1" destOrd="0" presId="urn:microsoft.com/office/officeart/2005/8/layout/list1"/>
    <dgm:cxn modelId="{68A9BA13-8B75-4C4C-88A0-6E661E31F2CF}" type="presOf" srcId="{415ADD1E-4725-4922-8A2E-1169BAC83C65}" destId="{C09D3094-09BE-4A97-AE18-F0765ECEA11B}" srcOrd="0" destOrd="0" presId="urn:microsoft.com/office/officeart/2005/8/layout/list1"/>
    <dgm:cxn modelId="{0EA20302-3948-410D-9C74-D6715F62CC77}" type="presOf" srcId="{26AE6D8A-AF82-4319-AB90-8E9FD708081B}" destId="{37486958-D81F-4A4B-9D75-935487EA88A5}" srcOrd="0" destOrd="0" presId="urn:microsoft.com/office/officeart/2005/8/layout/list1"/>
    <dgm:cxn modelId="{DC33FB04-E746-49F5-B256-C1D04FE7C07F}" type="presOf" srcId="{CEA2B54E-234B-4502-A3F8-963238B90CA3}" destId="{824EA0A1-4214-414E-9B09-60533F50390C}" srcOrd="0" destOrd="0" presId="urn:microsoft.com/office/officeart/2005/8/layout/list1"/>
    <dgm:cxn modelId="{9F2F07D9-A8BC-4A44-A959-8F47432A40DE}" type="presOf" srcId="{6F846B33-6C4B-41FF-847E-44E131FAF481}" destId="{2C08C3E0-80A1-44D5-B36D-661AF5094DD1}" srcOrd="1" destOrd="0" presId="urn:microsoft.com/office/officeart/2005/8/layout/list1"/>
    <dgm:cxn modelId="{97E7A7A6-AF03-4BD4-9634-F3FFC93DDF9C}" type="presOf" srcId="{4030952C-B564-4D4F-8396-96702AA3264F}" destId="{0A63CB52-1C88-4E82-B4E7-A7159D462F4E}" srcOrd="1" destOrd="0" presId="urn:microsoft.com/office/officeart/2005/8/layout/list1"/>
    <dgm:cxn modelId="{5DAF2614-E685-482F-A24F-1ED4444F2973}" srcId="{E487DDEB-B42A-4B26-B947-213C5B7D2C6C}" destId="{6F846B33-6C4B-41FF-847E-44E131FAF481}" srcOrd="5" destOrd="0" parTransId="{B9135F82-2532-4257-A8CB-3F08AC4BC14C}" sibTransId="{FBA6DFA7-06A0-4066-B684-8FA7D46D4298}"/>
    <dgm:cxn modelId="{7F3C0ABF-8A74-44F3-91F6-A282F0A75E5E}" type="presOf" srcId="{26AE6D8A-AF82-4319-AB90-8E9FD708081B}" destId="{DDCE5869-079C-486E-89E1-D77B1139EB41}" srcOrd="1" destOrd="0" presId="urn:microsoft.com/office/officeart/2005/8/layout/list1"/>
    <dgm:cxn modelId="{969755AC-5D23-452A-82B1-C88C3D0B13C4}" srcId="{E487DDEB-B42A-4B26-B947-213C5B7D2C6C}" destId="{4030952C-B564-4D4F-8396-96702AA3264F}" srcOrd="6" destOrd="0" parTransId="{EAA9CC50-60CF-4E58-8A42-4DBF39313352}" sibTransId="{1A442509-54A6-47DA-96A6-6C326E311EE7}"/>
    <dgm:cxn modelId="{4675A979-22FA-4130-804D-E547F6F87C91}" srcId="{E487DDEB-B42A-4B26-B947-213C5B7D2C6C}" destId="{7CD2D759-6E17-419A-81D6-56952B91BD0A}" srcOrd="0" destOrd="0" parTransId="{EA8E8495-599A-428D-BF28-0E7BC67775F0}" sibTransId="{D8D7D6FF-249C-4FD8-86A7-E50A23770D31}"/>
    <dgm:cxn modelId="{712EE443-98CE-4C76-98B2-52FC8B7F4577}" type="presOf" srcId="{7CD2D759-6E17-419A-81D6-56952B91BD0A}" destId="{4DD60E15-4F7D-4FC5-8A40-B3CC4BC8CDD0}" srcOrd="0" destOrd="0" presId="urn:microsoft.com/office/officeart/2005/8/layout/list1"/>
    <dgm:cxn modelId="{0AD1B065-5389-46D5-B990-4A3481BB4CCD}" srcId="{E487DDEB-B42A-4B26-B947-213C5B7D2C6C}" destId="{CEA2B54E-234B-4502-A3F8-963238B90CA3}" srcOrd="8" destOrd="0" parTransId="{C5F7B6D7-AFD9-408D-95F5-310861CCC888}" sibTransId="{24C71B38-5ED8-4EE7-A30F-86A37366D7C0}"/>
    <dgm:cxn modelId="{9861BC3E-5591-4B42-A2B5-AD270D2A6758}" type="presOf" srcId="{4ABB475B-7F55-48C5-8BFE-9AD34CFE58B7}" destId="{A95BB73B-D9F5-454D-B095-F3ECD2158A3F}" srcOrd="0" destOrd="0" presId="urn:microsoft.com/office/officeart/2005/8/layout/list1"/>
    <dgm:cxn modelId="{528F1192-89DE-4D38-9CF7-3A5570D8BDCD}" type="presOf" srcId="{7CD2D759-6E17-419A-81D6-56952B91BD0A}" destId="{0745DBE1-893E-403F-80CE-F34ED4BF3676}" srcOrd="1" destOrd="0" presId="urn:microsoft.com/office/officeart/2005/8/layout/list1"/>
    <dgm:cxn modelId="{47B44D75-E34C-41E9-8AC2-FE3FFE8633F5}" type="presOf" srcId="{CEA2B54E-234B-4502-A3F8-963238B90CA3}" destId="{1723B197-5D88-4395-A5C9-19813458AC9C}" srcOrd="1" destOrd="0" presId="urn:microsoft.com/office/officeart/2005/8/layout/list1"/>
    <dgm:cxn modelId="{4E19101B-ED06-4030-BB20-167541C7D2EB}" type="presOf" srcId="{5F1244AB-007D-4A2F-BC62-253F70E9D42E}" destId="{8292268B-FBF4-4CA3-B73B-5F327AC85C7E}" srcOrd="0" destOrd="0" presId="urn:microsoft.com/office/officeart/2005/8/layout/list1"/>
    <dgm:cxn modelId="{74361D84-CA2B-448E-9C96-F72812B76164}" srcId="{E487DDEB-B42A-4B26-B947-213C5B7D2C6C}" destId="{35A1206A-3852-4594-9B9D-1637F82C461F}" srcOrd="1" destOrd="0" parTransId="{D07ADB0B-BF3A-43CC-9CFD-A8C669FC6250}" sibTransId="{22DDA91C-816D-4266-A8AB-1C226AC5E359}"/>
    <dgm:cxn modelId="{BAEF3E93-D966-4B6A-9073-3B4FCC8180B7}" srcId="{E487DDEB-B42A-4B26-B947-213C5B7D2C6C}" destId="{4ABB475B-7F55-48C5-8BFE-9AD34CFE58B7}" srcOrd="3" destOrd="0" parTransId="{B417DECC-A8EF-4B08-AACF-02F14BAB73B5}" sibTransId="{20B7BFF3-A735-4BBB-B181-993EF78417A8}"/>
    <dgm:cxn modelId="{E357DF57-F887-4E83-91CA-2EA2A242EA11}" srcId="{E487DDEB-B42A-4B26-B947-213C5B7D2C6C}" destId="{5F1244AB-007D-4A2F-BC62-253F70E9D42E}" srcOrd="4" destOrd="0" parTransId="{124EE449-7061-46F9-AAD4-9DE250195EC8}" sibTransId="{24EEDDEA-3BDC-45D8-B5D0-FD76E7ABF767}"/>
    <dgm:cxn modelId="{183E9EB3-1830-4A97-83AF-388AF3184DC8}" type="presOf" srcId="{E487DDEB-B42A-4B26-B947-213C5B7D2C6C}" destId="{B46D4E7A-5697-4E5C-B801-9E7AB2E72C6B}" srcOrd="0" destOrd="0" presId="urn:microsoft.com/office/officeart/2005/8/layout/list1"/>
    <dgm:cxn modelId="{7A83D61E-071C-4B68-AD58-94175A747357}" srcId="{E487DDEB-B42A-4B26-B947-213C5B7D2C6C}" destId="{415ADD1E-4725-4922-8A2E-1169BAC83C65}" srcOrd="7" destOrd="0" parTransId="{11DD19AD-4CF7-431B-8EAF-6595EE8C43C9}" sibTransId="{D500B381-1749-4A44-BE9A-232546DADDF5}"/>
    <dgm:cxn modelId="{DE15304B-1300-4150-8305-3B00990E5E20}" type="presOf" srcId="{4030952C-B564-4D4F-8396-96702AA3264F}" destId="{0FFACA77-4E9D-4ADC-8B7D-B4BEEDEF64C2}" srcOrd="0" destOrd="0" presId="urn:microsoft.com/office/officeart/2005/8/layout/list1"/>
    <dgm:cxn modelId="{AEF4AB69-C2FB-4B3C-8B9C-13D4CFF84BA0}" srcId="{E487DDEB-B42A-4B26-B947-213C5B7D2C6C}" destId="{26AE6D8A-AF82-4319-AB90-8E9FD708081B}" srcOrd="2" destOrd="0" parTransId="{C63409DF-E090-493C-A34F-246999B9F53C}" sibTransId="{8AAF2D30-8BF2-45B5-A9D9-EE5E2B9748B6}"/>
    <dgm:cxn modelId="{AEC4860A-F5E3-42EA-9CA0-D3C8FEF37365}" type="presOf" srcId="{415ADD1E-4725-4922-8A2E-1169BAC83C65}" destId="{57E29BD0-6A3C-40AE-8FE5-6756A27A20F3}" srcOrd="1" destOrd="0" presId="urn:microsoft.com/office/officeart/2005/8/layout/list1"/>
    <dgm:cxn modelId="{89B1CD92-2481-4CDB-94CD-B1EEA2284185}" type="presOf" srcId="{35A1206A-3852-4594-9B9D-1637F82C461F}" destId="{86C99230-E9E1-429C-B5C8-CCF8BFDCDDDD}" srcOrd="1" destOrd="0" presId="urn:microsoft.com/office/officeart/2005/8/layout/list1"/>
    <dgm:cxn modelId="{D3F189A8-3C73-4A14-97EC-6E8CA12B2527}" type="presParOf" srcId="{B46D4E7A-5697-4E5C-B801-9E7AB2E72C6B}" destId="{A79DE1D4-44B4-4E55-AE9D-65FE3E7911C7}" srcOrd="0" destOrd="0" presId="urn:microsoft.com/office/officeart/2005/8/layout/list1"/>
    <dgm:cxn modelId="{0E81F81E-8902-49E1-873E-83976E772F68}" type="presParOf" srcId="{A79DE1D4-44B4-4E55-AE9D-65FE3E7911C7}" destId="{4DD60E15-4F7D-4FC5-8A40-B3CC4BC8CDD0}" srcOrd="0" destOrd="0" presId="urn:microsoft.com/office/officeart/2005/8/layout/list1"/>
    <dgm:cxn modelId="{0D2EADD6-B842-400F-BC0A-2AB6EFCEC9B2}" type="presParOf" srcId="{A79DE1D4-44B4-4E55-AE9D-65FE3E7911C7}" destId="{0745DBE1-893E-403F-80CE-F34ED4BF3676}" srcOrd="1" destOrd="0" presId="urn:microsoft.com/office/officeart/2005/8/layout/list1"/>
    <dgm:cxn modelId="{6D89BD63-5378-48FA-9169-1E6FFD4FFC2A}" type="presParOf" srcId="{B46D4E7A-5697-4E5C-B801-9E7AB2E72C6B}" destId="{3B4B0A5A-5395-4908-9DC3-F1AD1BDDDB0D}" srcOrd="1" destOrd="0" presId="urn:microsoft.com/office/officeart/2005/8/layout/list1"/>
    <dgm:cxn modelId="{A5A4F224-FCA3-4BE4-B4D5-203FE725C10F}" type="presParOf" srcId="{B46D4E7A-5697-4E5C-B801-9E7AB2E72C6B}" destId="{EB28B36B-4EC8-4205-BFEB-0A3F6A9607A0}" srcOrd="2" destOrd="0" presId="urn:microsoft.com/office/officeart/2005/8/layout/list1"/>
    <dgm:cxn modelId="{85FC5251-0CEE-455F-B7B8-4BF38EAAC7CF}" type="presParOf" srcId="{B46D4E7A-5697-4E5C-B801-9E7AB2E72C6B}" destId="{D7873B10-2307-44C7-A869-18AA4AB98729}" srcOrd="3" destOrd="0" presId="urn:microsoft.com/office/officeart/2005/8/layout/list1"/>
    <dgm:cxn modelId="{FDA0583B-3E67-4FB3-B376-929A8C45D52F}" type="presParOf" srcId="{B46D4E7A-5697-4E5C-B801-9E7AB2E72C6B}" destId="{6FB03EC4-BC0E-4D25-9A44-9A1047D5E867}" srcOrd="4" destOrd="0" presId="urn:microsoft.com/office/officeart/2005/8/layout/list1"/>
    <dgm:cxn modelId="{D430C4BE-E4A4-42F0-A698-3F2714A86783}" type="presParOf" srcId="{6FB03EC4-BC0E-4D25-9A44-9A1047D5E867}" destId="{099A7B1A-8EE1-40A7-BB87-B8E44F6F6FAC}" srcOrd="0" destOrd="0" presId="urn:microsoft.com/office/officeart/2005/8/layout/list1"/>
    <dgm:cxn modelId="{5E12D4B8-62FF-409F-8013-0C9FA0BDACB4}" type="presParOf" srcId="{6FB03EC4-BC0E-4D25-9A44-9A1047D5E867}" destId="{86C99230-E9E1-429C-B5C8-CCF8BFDCDDDD}" srcOrd="1" destOrd="0" presId="urn:microsoft.com/office/officeart/2005/8/layout/list1"/>
    <dgm:cxn modelId="{642C3755-53B3-423D-A446-46851E6C8485}" type="presParOf" srcId="{B46D4E7A-5697-4E5C-B801-9E7AB2E72C6B}" destId="{AB7C5B04-87AD-46D2-AD7C-F2C854CC60F5}" srcOrd="5" destOrd="0" presId="urn:microsoft.com/office/officeart/2005/8/layout/list1"/>
    <dgm:cxn modelId="{AB69565C-5A59-4624-96D1-D1DCE0210238}" type="presParOf" srcId="{B46D4E7A-5697-4E5C-B801-9E7AB2E72C6B}" destId="{F329DAA0-9A1F-4F2C-A0C3-066A785C2B0C}" srcOrd="6" destOrd="0" presId="urn:microsoft.com/office/officeart/2005/8/layout/list1"/>
    <dgm:cxn modelId="{8326A86A-59AD-4477-A73A-1E840CB3F9E2}" type="presParOf" srcId="{B46D4E7A-5697-4E5C-B801-9E7AB2E72C6B}" destId="{9622BE33-7E4C-46B7-9C12-9E98B1CE1F24}" srcOrd="7" destOrd="0" presId="urn:microsoft.com/office/officeart/2005/8/layout/list1"/>
    <dgm:cxn modelId="{18073E22-BAE2-4F93-B864-B94ADF4FAFD4}" type="presParOf" srcId="{B46D4E7A-5697-4E5C-B801-9E7AB2E72C6B}" destId="{F7927F8B-E226-4470-A74B-B6383ED5BAE0}" srcOrd="8" destOrd="0" presId="urn:microsoft.com/office/officeart/2005/8/layout/list1"/>
    <dgm:cxn modelId="{82FD4F83-0496-4DEA-BED0-A09B193BFFCF}" type="presParOf" srcId="{F7927F8B-E226-4470-A74B-B6383ED5BAE0}" destId="{37486958-D81F-4A4B-9D75-935487EA88A5}" srcOrd="0" destOrd="0" presId="urn:microsoft.com/office/officeart/2005/8/layout/list1"/>
    <dgm:cxn modelId="{D25B3DE7-6D7C-442E-BB39-72AABCEDC7D9}" type="presParOf" srcId="{F7927F8B-E226-4470-A74B-B6383ED5BAE0}" destId="{DDCE5869-079C-486E-89E1-D77B1139EB41}" srcOrd="1" destOrd="0" presId="urn:microsoft.com/office/officeart/2005/8/layout/list1"/>
    <dgm:cxn modelId="{90C1D699-4346-44F3-A14C-53E0B6F5CE70}" type="presParOf" srcId="{B46D4E7A-5697-4E5C-B801-9E7AB2E72C6B}" destId="{0481F328-1BE3-45C4-AF76-5B9ED2A1B456}" srcOrd="9" destOrd="0" presId="urn:microsoft.com/office/officeart/2005/8/layout/list1"/>
    <dgm:cxn modelId="{47811586-1BE1-4120-B84E-E86AF652C43C}" type="presParOf" srcId="{B46D4E7A-5697-4E5C-B801-9E7AB2E72C6B}" destId="{51541FC8-548B-4530-9975-7770F1428E34}" srcOrd="10" destOrd="0" presId="urn:microsoft.com/office/officeart/2005/8/layout/list1"/>
    <dgm:cxn modelId="{F4D3F6C6-2696-40B6-95DB-EF7220EDC5A8}" type="presParOf" srcId="{B46D4E7A-5697-4E5C-B801-9E7AB2E72C6B}" destId="{AA648A52-A854-452B-B45E-AD744445C497}" srcOrd="11" destOrd="0" presId="urn:microsoft.com/office/officeart/2005/8/layout/list1"/>
    <dgm:cxn modelId="{1A4FDB13-993D-4CFD-BBEA-CC0FA0B82FBE}" type="presParOf" srcId="{B46D4E7A-5697-4E5C-B801-9E7AB2E72C6B}" destId="{F391D559-72FA-4CA8-8E49-1B292675063D}" srcOrd="12" destOrd="0" presId="urn:microsoft.com/office/officeart/2005/8/layout/list1"/>
    <dgm:cxn modelId="{105F0046-7BD6-44BE-95C4-08BE3C4F1E77}" type="presParOf" srcId="{F391D559-72FA-4CA8-8E49-1B292675063D}" destId="{A95BB73B-D9F5-454D-B095-F3ECD2158A3F}" srcOrd="0" destOrd="0" presId="urn:microsoft.com/office/officeart/2005/8/layout/list1"/>
    <dgm:cxn modelId="{AD9DF834-C80F-41A2-9703-2CC31B6A00E7}" type="presParOf" srcId="{F391D559-72FA-4CA8-8E49-1B292675063D}" destId="{17E9BC12-29F6-4EDF-8CFB-E2C4286BD912}" srcOrd="1" destOrd="0" presId="urn:microsoft.com/office/officeart/2005/8/layout/list1"/>
    <dgm:cxn modelId="{C25C1090-73C8-4F74-8ED5-AD4AF0248A84}" type="presParOf" srcId="{B46D4E7A-5697-4E5C-B801-9E7AB2E72C6B}" destId="{5727639F-285E-47EE-83D9-8E71B349A8BC}" srcOrd="13" destOrd="0" presId="urn:microsoft.com/office/officeart/2005/8/layout/list1"/>
    <dgm:cxn modelId="{497DABD8-0BCF-4DB1-85A8-32FA122CA0F6}" type="presParOf" srcId="{B46D4E7A-5697-4E5C-B801-9E7AB2E72C6B}" destId="{EE39ACD8-A9DB-4F44-AE9F-EF2C3E945A9F}" srcOrd="14" destOrd="0" presId="urn:microsoft.com/office/officeart/2005/8/layout/list1"/>
    <dgm:cxn modelId="{9C3B1625-85F5-46D1-9E9D-CC6A393FB753}" type="presParOf" srcId="{B46D4E7A-5697-4E5C-B801-9E7AB2E72C6B}" destId="{7E87BF27-1173-4D4E-9620-06D5EA3D001B}" srcOrd="15" destOrd="0" presId="urn:microsoft.com/office/officeart/2005/8/layout/list1"/>
    <dgm:cxn modelId="{DD39ED25-535D-4635-866E-CBCC305F31A0}" type="presParOf" srcId="{B46D4E7A-5697-4E5C-B801-9E7AB2E72C6B}" destId="{B78A47E1-9885-445A-ADBE-B2A14BCF63E3}" srcOrd="16" destOrd="0" presId="urn:microsoft.com/office/officeart/2005/8/layout/list1"/>
    <dgm:cxn modelId="{D9E8C75C-17C2-489C-9E70-650C7B3F3AC4}" type="presParOf" srcId="{B78A47E1-9885-445A-ADBE-B2A14BCF63E3}" destId="{8292268B-FBF4-4CA3-B73B-5F327AC85C7E}" srcOrd="0" destOrd="0" presId="urn:microsoft.com/office/officeart/2005/8/layout/list1"/>
    <dgm:cxn modelId="{699F5BAF-EDC8-4D42-987D-CAD9268DCC52}" type="presParOf" srcId="{B78A47E1-9885-445A-ADBE-B2A14BCF63E3}" destId="{A535FB1C-DD04-4E7B-B1A3-79F3EC8A5629}" srcOrd="1" destOrd="0" presId="urn:microsoft.com/office/officeart/2005/8/layout/list1"/>
    <dgm:cxn modelId="{E1FCE6D1-AECE-43AA-8450-DC70D9308353}" type="presParOf" srcId="{B46D4E7A-5697-4E5C-B801-9E7AB2E72C6B}" destId="{250A5E90-5AFB-45BF-BB8C-AA534D96B646}" srcOrd="17" destOrd="0" presId="urn:microsoft.com/office/officeart/2005/8/layout/list1"/>
    <dgm:cxn modelId="{36391E63-B19C-4ECA-9C87-6A5E858C3E3B}" type="presParOf" srcId="{B46D4E7A-5697-4E5C-B801-9E7AB2E72C6B}" destId="{7CEEEB53-FEE3-497D-96AE-AF387C1C4C75}" srcOrd="18" destOrd="0" presId="urn:microsoft.com/office/officeart/2005/8/layout/list1"/>
    <dgm:cxn modelId="{12F38BA3-657F-4928-B4A5-48B6C911DD50}" type="presParOf" srcId="{B46D4E7A-5697-4E5C-B801-9E7AB2E72C6B}" destId="{0EBC8546-D8CB-45B4-821F-6D102ACB1448}" srcOrd="19" destOrd="0" presId="urn:microsoft.com/office/officeart/2005/8/layout/list1"/>
    <dgm:cxn modelId="{564B2EFA-24CB-4DFE-8DE1-986456DB3BB3}" type="presParOf" srcId="{B46D4E7A-5697-4E5C-B801-9E7AB2E72C6B}" destId="{1793ABA6-9B61-42F6-9170-F8F97BAEE1CB}" srcOrd="20" destOrd="0" presId="urn:microsoft.com/office/officeart/2005/8/layout/list1"/>
    <dgm:cxn modelId="{D59CDD0C-3EFF-474A-99EF-2B70C188522E}" type="presParOf" srcId="{1793ABA6-9B61-42F6-9170-F8F97BAEE1CB}" destId="{CAE89C21-6CE6-43BD-8D5D-8A0411FE4053}" srcOrd="0" destOrd="0" presId="urn:microsoft.com/office/officeart/2005/8/layout/list1"/>
    <dgm:cxn modelId="{27D7EFF1-30B3-4B30-AA94-A8F9896D413D}" type="presParOf" srcId="{1793ABA6-9B61-42F6-9170-F8F97BAEE1CB}" destId="{2C08C3E0-80A1-44D5-B36D-661AF5094DD1}" srcOrd="1" destOrd="0" presId="urn:microsoft.com/office/officeart/2005/8/layout/list1"/>
    <dgm:cxn modelId="{3C70EDF5-CC26-4A52-9AE9-A9521884BD2F}" type="presParOf" srcId="{B46D4E7A-5697-4E5C-B801-9E7AB2E72C6B}" destId="{E394B7ED-9556-4826-ACF2-3729E17370B0}" srcOrd="21" destOrd="0" presId="urn:microsoft.com/office/officeart/2005/8/layout/list1"/>
    <dgm:cxn modelId="{543F3065-CE93-4BAD-BB06-10C5064889D2}" type="presParOf" srcId="{B46D4E7A-5697-4E5C-B801-9E7AB2E72C6B}" destId="{DDE39BFC-F1B3-46AA-B810-9A0A32528627}" srcOrd="22" destOrd="0" presId="urn:microsoft.com/office/officeart/2005/8/layout/list1"/>
    <dgm:cxn modelId="{A68868FA-70DA-464C-8D4B-6308C9C74C41}" type="presParOf" srcId="{B46D4E7A-5697-4E5C-B801-9E7AB2E72C6B}" destId="{8D2D9A3F-9E54-4860-A0E8-2F94154404C1}" srcOrd="23" destOrd="0" presId="urn:microsoft.com/office/officeart/2005/8/layout/list1"/>
    <dgm:cxn modelId="{963EE3AC-65B9-46E4-9DD5-00AD42B8E196}" type="presParOf" srcId="{B46D4E7A-5697-4E5C-B801-9E7AB2E72C6B}" destId="{EA6793BD-3D72-4E39-9F44-2E5B850087A1}" srcOrd="24" destOrd="0" presId="urn:microsoft.com/office/officeart/2005/8/layout/list1"/>
    <dgm:cxn modelId="{453CEC51-DAC9-456D-8E27-E9DCBAFFFDF6}" type="presParOf" srcId="{EA6793BD-3D72-4E39-9F44-2E5B850087A1}" destId="{0FFACA77-4E9D-4ADC-8B7D-B4BEEDEF64C2}" srcOrd="0" destOrd="0" presId="urn:microsoft.com/office/officeart/2005/8/layout/list1"/>
    <dgm:cxn modelId="{BAAFC353-4A3D-4426-9212-C019C42F9C04}" type="presParOf" srcId="{EA6793BD-3D72-4E39-9F44-2E5B850087A1}" destId="{0A63CB52-1C88-4E82-B4E7-A7159D462F4E}" srcOrd="1" destOrd="0" presId="urn:microsoft.com/office/officeart/2005/8/layout/list1"/>
    <dgm:cxn modelId="{A091441C-574F-4A9B-A04B-678E129323EF}" type="presParOf" srcId="{B46D4E7A-5697-4E5C-B801-9E7AB2E72C6B}" destId="{034099D2-BFDE-40AD-A723-F14CEDA3EEE7}" srcOrd="25" destOrd="0" presId="urn:microsoft.com/office/officeart/2005/8/layout/list1"/>
    <dgm:cxn modelId="{BE480162-C093-4A19-95FF-B96155B0E7A5}" type="presParOf" srcId="{B46D4E7A-5697-4E5C-B801-9E7AB2E72C6B}" destId="{7C6B225E-A938-4668-9BA1-1AE508A15623}" srcOrd="26" destOrd="0" presId="urn:microsoft.com/office/officeart/2005/8/layout/list1"/>
    <dgm:cxn modelId="{62E6C29F-1917-4A54-B256-D4F06922CC60}" type="presParOf" srcId="{B46D4E7A-5697-4E5C-B801-9E7AB2E72C6B}" destId="{300B5A20-80E6-4176-8EAE-E42E62099B83}" srcOrd="27" destOrd="0" presId="urn:microsoft.com/office/officeart/2005/8/layout/list1"/>
    <dgm:cxn modelId="{C2D8150E-5D1C-49C7-9FF4-EFAF0AF2DE1A}" type="presParOf" srcId="{B46D4E7A-5697-4E5C-B801-9E7AB2E72C6B}" destId="{7B54B6A5-C8FA-4877-9318-AC89857987DE}" srcOrd="28" destOrd="0" presId="urn:microsoft.com/office/officeart/2005/8/layout/list1"/>
    <dgm:cxn modelId="{953700A3-43FF-4CF0-9CBA-15FE6A209BEE}" type="presParOf" srcId="{7B54B6A5-C8FA-4877-9318-AC89857987DE}" destId="{C09D3094-09BE-4A97-AE18-F0765ECEA11B}" srcOrd="0" destOrd="0" presId="urn:microsoft.com/office/officeart/2005/8/layout/list1"/>
    <dgm:cxn modelId="{B8B01577-172E-4B52-90E1-68C26753530A}" type="presParOf" srcId="{7B54B6A5-C8FA-4877-9318-AC89857987DE}" destId="{57E29BD0-6A3C-40AE-8FE5-6756A27A20F3}" srcOrd="1" destOrd="0" presId="urn:microsoft.com/office/officeart/2005/8/layout/list1"/>
    <dgm:cxn modelId="{8A632BB3-1FFF-4D62-827C-FFD1902C6D21}" type="presParOf" srcId="{B46D4E7A-5697-4E5C-B801-9E7AB2E72C6B}" destId="{4536BE49-AA65-41BB-8842-03F1F63224B0}" srcOrd="29" destOrd="0" presId="urn:microsoft.com/office/officeart/2005/8/layout/list1"/>
    <dgm:cxn modelId="{97D6D5F5-B271-43E7-B145-BC5D5C884CFB}" type="presParOf" srcId="{B46D4E7A-5697-4E5C-B801-9E7AB2E72C6B}" destId="{5C2F69F3-7B45-4114-9380-5DE1ED58B05F}" srcOrd="30" destOrd="0" presId="urn:microsoft.com/office/officeart/2005/8/layout/list1"/>
    <dgm:cxn modelId="{3AA649D6-8BFC-431A-9BB4-7B6FC66AA559}" type="presParOf" srcId="{B46D4E7A-5697-4E5C-B801-9E7AB2E72C6B}" destId="{92408F6E-D2AA-41B2-88F9-38828B5D0C57}" srcOrd="31" destOrd="0" presId="urn:microsoft.com/office/officeart/2005/8/layout/list1"/>
    <dgm:cxn modelId="{3541C542-A027-4037-840A-93AA4D78F55A}" type="presParOf" srcId="{B46D4E7A-5697-4E5C-B801-9E7AB2E72C6B}" destId="{E72CEF8E-C6A8-451B-B144-F7B4ED7E9FE3}" srcOrd="32" destOrd="0" presId="urn:microsoft.com/office/officeart/2005/8/layout/list1"/>
    <dgm:cxn modelId="{42948E51-1ABE-40D9-BA7D-6175B24CE1A5}" type="presParOf" srcId="{E72CEF8E-C6A8-451B-B144-F7B4ED7E9FE3}" destId="{824EA0A1-4214-414E-9B09-60533F50390C}" srcOrd="0" destOrd="0" presId="urn:microsoft.com/office/officeart/2005/8/layout/list1"/>
    <dgm:cxn modelId="{B293DC94-1C64-40F6-BB24-7A3E3693ABC0}" type="presParOf" srcId="{E72CEF8E-C6A8-451B-B144-F7B4ED7E9FE3}" destId="{1723B197-5D88-4395-A5C9-19813458AC9C}" srcOrd="1" destOrd="0" presId="urn:microsoft.com/office/officeart/2005/8/layout/list1"/>
    <dgm:cxn modelId="{696F14C7-8677-41D5-A80A-F63241509409}" type="presParOf" srcId="{B46D4E7A-5697-4E5C-B801-9E7AB2E72C6B}" destId="{40C5AA27-29DA-49D5-94D4-BA0B84B64A69}" srcOrd="33" destOrd="0" presId="urn:microsoft.com/office/officeart/2005/8/layout/list1"/>
    <dgm:cxn modelId="{1CC0306A-FF74-4061-A5DA-9F85AF7FD800}" type="presParOf" srcId="{B46D4E7A-5697-4E5C-B801-9E7AB2E72C6B}" destId="{DCD71886-29D1-402C-A214-715FE3A10DB5}" srcOrd="3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46752-B30C-404B-A5A1-DB7236F9188D}">
      <dsp:nvSpPr>
        <dsp:cNvPr id="0" name=""/>
        <dsp:cNvSpPr/>
      </dsp:nvSpPr>
      <dsp:spPr>
        <a:xfrm>
          <a:off x="1283474" y="692135"/>
          <a:ext cx="665558" cy="316745"/>
        </a:xfrm>
        <a:custGeom>
          <a:avLst/>
          <a:gdLst/>
          <a:ahLst/>
          <a:cxnLst/>
          <a:rect l="0" t="0" r="0" b="0"/>
          <a:pathLst>
            <a:path>
              <a:moveTo>
                <a:pt x="0" y="0"/>
              </a:moveTo>
              <a:lnTo>
                <a:pt x="0" y="215852"/>
              </a:lnTo>
              <a:lnTo>
                <a:pt x="665558" y="215852"/>
              </a:lnTo>
              <a:lnTo>
                <a:pt x="665558" y="3167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00C8EE-56F0-4145-9D47-4589A73AEDCB}">
      <dsp:nvSpPr>
        <dsp:cNvPr id="0" name=""/>
        <dsp:cNvSpPr/>
      </dsp:nvSpPr>
      <dsp:spPr>
        <a:xfrm>
          <a:off x="617915" y="692135"/>
          <a:ext cx="665558" cy="316745"/>
        </a:xfrm>
        <a:custGeom>
          <a:avLst/>
          <a:gdLst/>
          <a:ahLst/>
          <a:cxnLst/>
          <a:rect l="0" t="0" r="0" b="0"/>
          <a:pathLst>
            <a:path>
              <a:moveTo>
                <a:pt x="665558" y="0"/>
              </a:moveTo>
              <a:lnTo>
                <a:pt x="665558" y="215852"/>
              </a:lnTo>
              <a:lnTo>
                <a:pt x="0" y="215852"/>
              </a:lnTo>
              <a:lnTo>
                <a:pt x="0" y="3167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03EFEE-911B-481E-B7EE-8AB40440C26E}">
      <dsp:nvSpPr>
        <dsp:cNvPr id="0" name=""/>
        <dsp:cNvSpPr/>
      </dsp:nvSpPr>
      <dsp:spPr>
        <a:xfrm>
          <a:off x="738926" y="559"/>
          <a:ext cx="1089096" cy="6915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CB61A4-F416-4A67-846D-B85C65CF4D36}">
      <dsp:nvSpPr>
        <dsp:cNvPr id="0" name=""/>
        <dsp:cNvSpPr/>
      </dsp:nvSpPr>
      <dsp:spPr>
        <a:xfrm>
          <a:off x="859937" y="115519"/>
          <a:ext cx="1089096" cy="691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kern="1200" dirty="0" smtClean="0">
              <a:latin typeface="David" panose="020E0502060401010101" pitchFamily="34" charset="-79"/>
              <a:cs typeface="David" panose="020E0502060401010101" pitchFamily="34" charset="-79"/>
            </a:rPr>
            <a:t>39 ליטר מים</a:t>
          </a:r>
          <a:endParaRPr lang="he-IL" sz="1500" kern="1200" dirty="0">
            <a:latin typeface="David" panose="020E0502060401010101" pitchFamily="34" charset="-79"/>
            <a:cs typeface="David" panose="020E0502060401010101" pitchFamily="34" charset="-79"/>
          </a:endParaRPr>
        </a:p>
      </dsp:txBody>
      <dsp:txXfrm>
        <a:off x="880193" y="135775"/>
        <a:ext cx="1048584" cy="651064"/>
      </dsp:txXfrm>
    </dsp:sp>
    <dsp:sp modelId="{4F2F3459-A049-47CE-BB1E-69A24A1BE4F4}">
      <dsp:nvSpPr>
        <dsp:cNvPr id="0" name=""/>
        <dsp:cNvSpPr/>
      </dsp:nvSpPr>
      <dsp:spPr>
        <a:xfrm>
          <a:off x="73367" y="1008880"/>
          <a:ext cx="1089096" cy="6915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B96DAF-080F-4E1D-89F0-19FEDB6FAA44}">
      <dsp:nvSpPr>
        <dsp:cNvPr id="0" name=""/>
        <dsp:cNvSpPr/>
      </dsp:nvSpPr>
      <dsp:spPr>
        <a:xfrm>
          <a:off x="194378" y="1123840"/>
          <a:ext cx="1089096" cy="691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kern="1200" dirty="0" smtClean="0"/>
            <a:t>15 ליטר –</a:t>
          </a:r>
        </a:p>
        <a:p>
          <a:pPr lvl="0" algn="ctr" defTabSz="666750" rtl="1">
            <a:lnSpc>
              <a:spcPct val="90000"/>
            </a:lnSpc>
            <a:spcBef>
              <a:spcPct val="0"/>
            </a:spcBef>
            <a:spcAft>
              <a:spcPct val="35000"/>
            </a:spcAft>
          </a:pPr>
          <a:r>
            <a:rPr lang="he-IL" sz="1500" kern="1200" dirty="0" smtClean="0"/>
            <a:t>מחוץ לתאים</a:t>
          </a:r>
          <a:endParaRPr lang="he-IL" sz="1500" kern="1200" dirty="0"/>
        </a:p>
      </dsp:txBody>
      <dsp:txXfrm>
        <a:off x="214634" y="1144096"/>
        <a:ext cx="1048584" cy="651064"/>
      </dsp:txXfrm>
    </dsp:sp>
    <dsp:sp modelId="{CCE762F2-6D1B-4336-BD45-CCF81368D00C}">
      <dsp:nvSpPr>
        <dsp:cNvPr id="0" name=""/>
        <dsp:cNvSpPr/>
      </dsp:nvSpPr>
      <dsp:spPr>
        <a:xfrm>
          <a:off x="1404485" y="1008880"/>
          <a:ext cx="1089096" cy="6915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2B0EC3-CD8F-43A4-B9C5-EAD4455A49D6}">
      <dsp:nvSpPr>
        <dsp:cNvPr id="0" name=""/>
        <dsp:cNvSpPr/>
      </dsp:nvSpPr>
      <dsp:spPr>
        <a:xfrm>
          <a:off x="1525496" y="1123840"/>
          <a:ext cx="1089096" cy="691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kern="1200" dirty="0" smtClean="0"/>
            <a:t>24 ליטר –בתוך התאים</a:t>
          </a:r>
          <a:endParaRPr lang="he-IL" sz="1500" kern="1200" dirty="0"/>
        </a:p>
      </dsp:txBody>
      <dsp:txXfrm>
        <a:off x="1545752" y="1144096"/>
        <a:ext cx="1048584" cy="65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B21C4-1E15-4FD1-B53E-41F2788F92F5}">
      <dsp:nvSpPr>
        <dsp:cNvPr id="0" name=""/>
        <dsp:cNvSpPr/>
      </dsp:nvSpPr>
      <dsp:spPr>
        <a:xfrm rot="10800000">
          <a:off x="6653655" y="157625"/>
          <a:ext cx="2078934" cy="831573"/>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 tIns="42672" rIns="85344" bIns="42672" numCol="1" spcCol="1270" anchor="ctr" anchorCtr="0">
          <a:noAutofit/>
        </a:bodyPr>
        <a:lstStyle/>
        <a:p>
          <a:pPr lvl="0" algn="ctr" defTabSz="711200" rtl="1">
            <a:lnSpc>
              <a:spcPct val="90000"/>
            </a:lnSpc>
            <a:spcBef>
              <a:spcPct val="0"/>
            </a:spcBef>
            <a:spcAft>
              <a:spcPct val="35000"/>
            </a:spcAft>
          </a:pPr>
          <a:r>
            <a:rPr lang="he-IL" sz="1600" kern="1200" dirty="0" smtClean="0"/>
            <a:t>הגברת הפעילות הגופנית </a:t>
          </a:r>
          <a:endParaRPr lang="he-IL" sz="1600" kern="1200" dirty="0"/>
        </a:p>
      </dsp:txBody>
      <dsp:txXfrm rot="10800000">
        <a:off x="6861548" y="157625"/>
        <a:ext cx="1871041" cy="831573"/>
      </dsp:txXfrm>
    </dsp:sp>
    <dsp:sp modelId="{AF1211BD-7BD7-47D3-900E-AB7138D8576F}">
      <dsp:nvSpPr>
        <dsp:cNvPr id="0" name=""/>
        <dsp:cNvSpPr/>
      </dsp:nvSpPr>
      <dsp:spPr>
        <a:xfrm rot="10800000">
          <a:off x="4990508" y="157625"/>
          <a:ext cx="2078934" cy="831573"/>
        </a:xfrm>
        <a:prstGeom prst="chevron">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 tIns="42672" rIns="64008" bIns="42672" numCol="1" spcCol="1270" anchor="ctr" anchorCtr="0">
          <a:noAutofit/>
        </a:bodyPr>
        <a:lstStyle/>
        <a:p>
          <a:pPr lvl="0" algn="ctr" defTabSz="711200" rtl="1">
            <a:lnSpc>
              <a:spcPct val="90000"/>
            </a:lnSpc>
            <a:spcBef>
              <a:spcPct val="0"/>
            </a:spcBef>
            <a:spcAft>
              <a:spcPct val="35000"/>
            </a:spcAft>
          </a:pPr>
          <a:r>
            <a:rPr lang="he-IL" sz="1600" kern="1200" dirty="0" smtClean="0"/>
            <a:t>מגדילה את שיעור המטבוליזם</a:t>
          </a:r>
          <a:endParaRPr lang="he-IL" sz="1600" kern="1200" dirty="0"/>
        </a:p>
      </dsp:txBody>
      <dsp:txXfrm rot="10800000">
        <a:off x="5406294" y="157625"/>
        <a:ext cx="1247361" cy="831573"/>
      </dsp:txXfrm>
    </dsp:sp>
    <dsp:sp modelId="{FAFFAC1E-0F13-4AA1-9E6B-3D602A9AC2BF}">
      <dsp:nvSpPr>
        <dsp:cNvPr id="0" name=""/>
        <dsp:cNvSpPr/>
      </dsp:nvSpPr>
      <dsp:spPr>
        <a:xfrm rot="10800000">
          <a:off x="3327360" y="157625"/>
          <a:ext cx="2078934" cy="831573"/>
        </a:xfrm>
        <a:prstGeom prst="chevron">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 tIns="42672" rIns="64008" bIns="42672" numCol="1" spcCol="1270" anchor="ctr" anchorCtr="0">
          <a:noAutofit/>
        </a:bodyPr>
        <a:lstStyle/>
        <a:p>
          <a:pPr lvl="0" algn="ctr" defTabSz="711200" rtl="1">
            <a:lnSpc>
              <a:spcPct val="90000"/>
            </a:lnSpc>
            <a:spcBef>
              <a:spcPct val="0"/>
            </a:spcBef>
            <a:spcAft>
              <a:spcPct val="35000"/>
            </a:spcAft>
          </a:pPr>
          <a:r>
            <a:rPr lang="he-IL" sz="1600" kern="1200" dirty="0" smtClean="0"/>
            <a:t>מגדילה את ייצור החום </a:t>
          </a:r>
          <a:endParaRPr lang="he-IL" sz="1600" kern="1200" dirty="0"/>
        </a:p>
      </dsp:txBody>
      <dsp:txXfrm rot="10800000">
        <a:off x="3743146" y="157625"/>
        <a:ext cx="1247361" cy="831573"/>
      </dsp:txXfrm>
    </dsp:sp>
    <dsp:sp modelId="{25927AED-BBFA-4068-82CF-D9648A6C4F4B}">
      <dsp:nvSpPr>
        <dsp:cNvPr id="0" name=""/>
        <dsp:cNvSpPr/>
      </dsp:nvSpPr>
      <dsp:spPr>
        <a:xfrm rot="10800000">
          <a:off x="1664213" y="157625"/>
          <a:ext cx="2078934" cy="831573"/>
        </a:xfrm>
        <a:prstGeom prst="chevron">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 tIns="42672" rIns="64008" bIns="42672" numCol="1" spcCol="1270" anchor="ctr" anchorCtr="0">
          <a:noAutofit/>
        </a:bodyPr>
        <a:lstStyle/>
        <a:p>
          <a:pPr lvl="0" algn="ctr" defTabSz="711200" rtl="1">
            <a:lnSpc>
              <a:spcPct val="90000"/>
            </a:lnSpc>
            <a:spcBef>
              <a:spcPct val="0"/>
            </a:spcBef>
            <a:spcAft>
              <a:spcPct val="35000"/>
            </a:spcAft>
          </a:pPr>
          <a:r>
            <a:rPr lang="he-IL" sz="1600" kern="1200" dirty="0" smtClean="0"/>
            <a:t>מובילה לעלייה בהפרשת הזיעה.</a:t>
          </a:r>
          <a:endParaRPr lang="he-IL" sz="1600" kern="1200" dirty="0"/>
        </a:p>
      </dsp:txBody>
      <dsp:txXfrm rot="10800000">
        <a:off x="2079999" y="157625"/>
        <a:ext cx="1247361" cy="831573"/>
      </dsp:txXfrm>
    </dsp:sp>
    <dsp:sp modelId="{1485DA03-BFAA-4E8D-81AD-0D33075895E9}">
      <dsp:nvSpPr>
        <dsp:cNvPr id="0" name=""/>
        <dsp:cNvSpPr/>
      </dsp:nvSpPr>
      <dsp:spPr>
        <a:xfrm rot="10800000">
          <a:off x="1066" y="157625"/>
          <a:ext cx="2078934" cy="831573"/>
        </a:xfrm>
        <a:prstGeom prst="chevr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 tIns="42672" rIns="64008" bIns="42672" numCol="1" spcCol="1270" anchor="ctr" anchorCtr="0">
          <a:noAutofit/>
        </a:bodyPr>
        <a:lstStyle/>
        <a:p>
          <a:pPr lvl="0" algn="ctr" defTabSz="711200" rtl="1">
            <a:lnSpc>
              <a:spcPct val="90000"/>
            </a:lnSpc>
            <a:spcBef>
              <a:spcPct val="0"/>
            </a:spcBef>
            <a:spcAft>
              <a:spcPct val="35000"/>
            </a:spcAft>
          </a:pPr>
          <a:r>
            <a:rPr lang="he-IL" sz="1600" kern="1200" dirty="0" smtClean="0"/>
            <a:t>מאזן מים מופר</a:t>
          </a:r>
          <a:endParaRPr lang="he-IL" sz="1600" kern="1200" dirty="0"/>
        </a:p>
      </dsp:txBody>
      <dsp:txXfrm rot="10800000">
        <a:off x="416852" y="157625"/>
        <a:ext cx="1247361" cy="831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8B36B-4EC8-4205-BFEB-0A3F6A9607A0}">
      <dsp:nvSpPr>
        <dsp:cNvPr id="0" name=""/>
        <dsp:cNvSpPr/>
      </dsp:nvSpPr>
      <dsp:spPr>
        <a:xfrm>
          <a:off x="0" y="165399"/>
          <a:ext cx="6096000" cy="252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5DBE1-893E-403F-80CE-F34ED4BF3676}">
      <dsp:nvSpPr>
        <dsp:cNvPr id="0" name=""/>
        <dsp:cNvSpPr/>
      </dsp:nvSpPr>
      <dsp:spPr>
        <a:xfrm>
          <a:off x="304800" y="17799"/>
          <a:ext cx="4267200" cy="295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לחם</a:t>
          </a:r>
        </a:p>
      </dsp:txBody>
      <dsp:txXfrm>
        <a:off x="319210" y="32209"/>
        <a:ext cx="4238380" cy="266380"/>
      </dsp:txXfrm>
    </dsp:sp>
    <dsp:sp modelId="{F329DAA0-9A1F-4F2C-A0C3-066A785C2B0C}">
      <dsp:nvSpPr>
        <dsp:cNvPr id="0" name=""/>
        <dsp:cNvSpPr/>
      </dsp:nvSpPr>
      <dsp:spPr>
        <a:xfrm>
          <a:off x="0" y="618999"/>
          <a:ext cx="6096000" cy="252000"/>
        </a:xfrm>
        <a:prstGeom prst="rect">
          <a:avLst/>
        </a:prstGeom>
        <a:solidFill>
          <a:schemeClr val="lt1">
            <a:alpha val="90000"/>
            <a:hueOff val="0"/>
            <a:satOff val="0"/>
            <a:lumOff val="0"/>
            <a:alphaOff val="0"/>
          </a:schemeClr>
        </a:solidFill>
        <a:ln w="12700" cap="flat" cmpd="sng" algn="ctr">
          <a:solidFill>
            <a:schemeClr val="accent4">
              <a:hueOff val="1299462"/>
              <a:satOff val="-5996"/>
              <a:lumOff val="22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C99230-E9E1-429C-B5C8-CCF8BFDCDDDD}">
      <dsp:nvSpPr>
        <dsp:cNvPr id="0" name=""/>
        <dsp:cNvSpPr/>
      </dsp:nvSpPr>
      <dsp:spPr>
        <a:xfrm>
          <a:off x="304800" y="471399"/>
          <a:ext cx="4267200" cy="295200"/>
        </a:xfrm>
        <a:prstGeom prst="roundRect">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בשר</a:t>
          </a:r>
          <a:endParaRPr lang="he-IL" sz="1000" kern="1200" dirty="0"/>
        </a:p>
      </dsp:txBody>
      <dsp:txXfrm>
        <a:off x="319210" y="485809"/>
        <a:ext cx="4238380" cy="266380"/>
      </dsp:txXfrm>
    </dsp:sp>
    <dsp:sp modelId="{51541FC8-548B-4530-9975-7770F1428E34}">
      <dsp:nvSpPr>
        <dsp:cNvPr id="0" name=""/>
        <dsp:cNvSpPr/>
      </dsp:nvSpPr>
      <dsp:spPr>
        <a:xfrm>
          <a:off x="0" y="1072599"/>
          <a:ext cx="6096000" cy="252000"/>
        </a:xfrm>
        <a:prstGeom prst="rect">
          <a:avLst/>
        </a:prstGeom>
        <a:solidFill>
          <a:schemeClr val="lt1">
            <a:alpha val="90000"/>
            <a:hueOff val="0"/>
            <a:satOff val="0"/>
            <a:lumOff val="0"/>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E5869-079C-486E-89E1-D77B1139EB41}">
      <dsp:nvSpPr>
        <dsp:cNvPr id="0" name=""/>
        <dsp:cNvSpPr/>
      </dsp:nvSpPr>
      <dsp:spPr>
        <a:xfrm>
          <a:off x="304800" y="924999"/>
          <a:ext cx="4267200" cy="295200"/>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חלב</a:t>
          </a:r>
          <a:endParaRPr lang="he-IL" sz="1000" kern="1200" dirty="0"/>
        </a:p>
      </dsp:txBody>
      <dsp:txXfrm>
        <a:off x="319210" y="939409"/>
        <a:ext cx="4238380" cy="266380"/>
      </dsp:txXfrm>
    </dsp:sp>
    <dsp:sp modelId="{EE39ACD8-A9DB-4F44-AE9F-EF2C3E945A9F}">
      <dsp:nvSpPr>
        <dsp:cNvPr id="0" name=""/>
        <dsp:cNvSpPr/>
      </dsp:nvSpPr>
      <dsp:spPr>
        <a:xfrm>
          <a:off x="0" y="1526199"/>
          <a:ext cx="6096000" cy="252000"/>
        </a:xfrm>
        <a:prstGeom prst="rect">
          <a:avLst/>
        </a:prstGeom>
        <a:solidFill>
          <a:schemeClr val="lt1">
            <a:alpha val="90000"/>
            <a:hueOff val="0"/>
            <a:satOff val="0"/>
            <a:lumOff val="0"/>
            <a:alphaOff val="0"/>
          </a:schemeClr>
        </a:solidFill>
        <a:ln w="12700" cap="flat" cmpd="sng" algn="ctr">
          <a:solidFill>
            <a:schemeClr val="accent4">
              <a:hueOff val="3898385"/>
              <a:satOff val="-17988"/>
              <a:lumOff val="6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9BC12-29F6-4EDF-8CFB-E2C4286BD912}">
      <dsp:nvSpPr>
        <dsp:cNvPr id="0" name=""/>
        <dsp:cNvSpPr/>
      </dsp:nvSpPr>
      <dsp:spPr>
        <a:xfrm>
          <a:off x="304800" y="1378599"/>
          <a:ext cx="4267200" cy="295200"/>
        </a:xfrm>
        <a:prstGeom prst="roundRect">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ירקות</a:t>
          </a:r>
          <a:endParaRPr lang="he-IL" sz="1000" kern="1200" dirty="0"/>
        </a:p>
      </dsp:txBody>
      <dsp:txXfrm>
        <a:off x="319210" y="1393009"/>
        <a:ext cx="4238380" cy="266380"/>
      </dsp:txXfrm>
    </dsp:sp>
    <dsp:sp modelId="{7CEEEB53-FEE3-497D-96AE-AF387C1C4C75}">
      <dsp:nvSpPr>
        <dsp:cNvPr id="0" name=""/>
        <dsp:cNvSpPr/>
      </dsp:nvSpPr>
      <dsp:spPr>
        <a:xfrm>
          <a:off x="0" y="1979799"/>
          <a:ext cx="6096000" cy="252000"/>
        </a:xfrm>
        <a:prstGeom prst="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35FB1C-DD04-4E7B-B1A3-79F3EC8A5629}">
      <dsp:nvSpPr>
        <dsp:cNvPr id="0" name=""/>
        <dsp:cNvSpPr/>
      </dsp:nvSpPr>
      <dsp:spPr>
        <a:xfrm>
          <a:off x="304800" y="1832199"/>
          <a:ext cx="4267200" cy="295200"/>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פירות</a:t>
          </a:r>
          <a:endParaRPr lang="he-IL" sz="1000" kern="1200" dirty="0"/>
        </a:p>
      </dsp:txBody>
      <dsp:txXfrm>
        <a:off x="319210" y="1846609"/>
        <a:ext cx="4238380" cy="266380"/>
      </dsp:txXfrm>
    </dsp:sp>
    <dsp:sp modelId="{DDE39BFC-F1B3-46AA-B810-9A0A32528627}">
      <dsp:nvSpPr>
        <dsp:cNvPr id="0" name=""/>
        <dsp:cNvSpPr/>
      </dsp:nvSpPr>
      <dsp:spPr>
        <a:xfrm>
          <a:off x="0" y="2433399"/>
          <a:ext cx="6096000" cy="252000"/>
        </a:xfrm>
        <a:prstGeom prst="rect">
          <a:avLst/>
        </a:prstGeom>
        <a:solidFill>
          <a:schemeClr val="lt1">
            <a:alpha val="90000"/>
            <a:hueOff val="0"/>
            <a:satOff val="0"/>
            <a:lumOff val="0"/>
            <a:alphaOff val="0"/>
          </a:schemeClr>
        </a:solidFill>
        <a:ln w="12700" cap="flat" cmpd="sng" algn="ctr">
          <a:solidFill>
            <a:schemeClr val="accent4">
              <a:hueOff val="6497308"/>
              <a:satOff val="-29980"/>
              <a:lumOff val="11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08C3E0-80A1-44D5-B36D-661AF5094DD1}">
      <dsp:nvSpPr>
        <dsp:cNvPr id="0" name=""/>
        <dsp:cNvSpPr/>
      </dsp:nvSpPr>
      <dsp:spPr>
        <a:xfrm>
          <a:off x="304800" y="2285799"/>
          <a:ext cx="4267200" cy="295200"/>
        </a:xfrm>
        <a:prstGeom prst="roundRect">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דו סוכרים</a:t>
          </a:r>
          <a:endParaRPr lang="he-IL" sz="1000" kern="1200" dirty="0"/>
        </a:p>
      </dsp:txBody>
      <dsp:txXfrm>
        <a:off x="319210" y="2300209"/>
        <a:ext cx="4238380" cy="266380"/>
      </dsp:txXfrm>
    </dsp:sp>
    <dsp:sp modelId="{7C6B225E-A938-4668-9BA1-1AE508A15623}">
      <dsp:nvSpPr>
        <dsp:cNvPr id="0" name=""/>
        <dsp:cNvSpPr/>
      </dsp:nvSpPr>
      <dsp:spPr>
        <a:xfrm>
          <a:off x="0" y="2887000"/>
          <a:ext cx="6096000" cy="252000"/>
        </a:xfrm>
        <a:prstGeom prst="rect">
          <a:avLst/>
        </a:prstGeom>
        <a:solidFill>
          <a:schemeClr val="lt1">
            <a:alpha val="90000"/>
            <a:hueOff val="0"/>
            <a:satOff val="0"/>
            <a:lumOff val="0"/>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63CB52-1C88-4E82-B4E7-A7159D462F4E}">
      <dsp:nvSpPr>
        <dsp:cNvPr id="0" name=""/>
        <dsp:cNvSpPr/>
      </dsp:nvSpPr>
      <dsp:spPr>
        <a:xfrm>
          <a:off x="304800" y="2739399"/>
          <a:ext cx="4267200" cy="295200"/>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שומן</a:t>
          </a:r>
          <a:endParaRPr lang="he-IL" sz="1000" kern="1200" dirty="0"/>
        </a:p>
      </dsp:txBody>
      <dsp:txXfrm>
        <a:off x="319210" y="2753809"/>
        <a:ext cx="4238380" cy="266380"/>
      </dsp:txXfrm>
    </dsp:sp>
    <dsp:sp modelId="{5C2F69F3-7B45-4114-9380-5DE1ED58B05F}">
      <dsp:nvSpPr>
        <dsp:cNvPr id="0" name=""/>
        <dsp:cNvSpPr/>
      </dsp:nvSpPr>
      <dsp:spPr>
        <a:xfrm>
          <a:off x="0" y="3340600"/>
          <a:ext cx="6096000" cy="252000"/>
        </a:xfrm>
        <a:prstGeom prst="rect">
          <a:avLst/>
        </a:prstGeom>
        <a:solidFill>
          <a:schemeClr val="lt1">
            <a:alpha val="90000"/>
            <a:hueOff val="0"/>
            <a:satOff val="0"/>
            <a:lumOff val="0"/>
            <a:alphaOff val="0"/>
          </a:schemeClr>
        </a:solidFill>
        <a:ln w="12700" cap="flat" cmpd="sng" algn="ctr">
          <a:solidFill>
            <a:schemeClr val="accent4">
              <a:hueOff val="9096231"/>
              <a:satOff val="-41972"/>
              <a:lumOff val="15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29BD0-6A3C-40AE-8FE5-6756A27A20F3}">
      <dsp:nvSpPr>
        <dsp:cNvPr id="0" name=""/>
        <dsp:cNvSpPr/>
      </dsp:nvSpPr>
      <dsp:spPr>
        <a:xfrm>
          <a:off x="304800" y="3193000"/>
          <a:ext cx="4267200" cy="295200"/>
        </a:xfrm>
        <a:prstGeom prst="roundRect">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r>
            <a:rPr lang="he-IL" sz="1000" kern="1200" dirty="0" smtClean="0"/>
            <a:t>מזון מורכב</a:t>
          </a:r>
          <a:endParaRPr lang="he-IL" sz="1000" kern="1200" dirty="0"/>
        </a:p>
      </dsp:txBody>
      <dsp:txXfrm>
        <a:off x="319210" y="3207410"/>
        <a:ext cx="4238380" cy="266380"/>
      </dsp:txXfrm>
    </dsp:sp>
    <dsp:sp modelId="{DCD71886-29D1-402C-A214-715FE3A10DB5}">
      <dsp:nvSpPr>
        <dsp:cNvPr id="0" name=""/>
        <dsp:cNvSpPr/>
      </dsp:nvSpPr>
      <dsp:spPr>
        <a:xfrm>
          <a:off x="0" y="3794200"/>
          <a:ext cx="6096000" cy="252000"/>
        </a:xfrm>
        <a:prstGeom prst="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3B197-5D88-4395-A5C9-19813458AC9C}">
      <dsp:nvSpPr>
        <dsp:cNvPr id="0" name=""/>
        <dsp:cNvSpPr/>
      </dsp:nvSpPr>
      <dsp:spPr>
        <a:xfrm>
          <a:off x="304800" y="3646600"/>
          <a:ext cx="4267200" cy="29520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444500" rtl="1">
            <a:lnSpc>
              <a:spcPct val="90000"/>
            </a:lnSpc>
            <a:spcBef>
              <a:spcPct val="0"/>
            </a:spcBef>
            <a:spcAft>
              <a:spcPct val="35000"/>
            </a:spcAft>
          </a:pPr>
          <a:endParaRPr lang="he-IL" sz="1000" kern="1200" dirty="0"/>
        </a:p>
      </dsp:txBody>
      <dsp:txXfrm>
        <a:off x="319210" y="3661010"/>
        <a:ext cx="4238380"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347C9B1-F1A0-4EF6-A35C-C6DC14E31315}" type="datetimeFigureOut">
              <a:rPr lang="he-IL" smtClean="0"/>
              <a:t>כ"ה/ניסן/תש"ף</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379F54F-E901-4520-8D3F-3E99F268D979}" type="slidenum">
              <a:rPr lang="he-IL" smtClean="0"/>
              <a:t>‹#›</a:t>
            </a:fld>
            <a:endParaRPr lang="he-IL"/>
          </a:p>
        </p:txBody>
      </p:sp>
    </p:spTree>
    <p:extLst>
      <p:ext uri="{BB962C8B-B14F-4D97-AF65-F5344CB8AC3E}">
        <p14:creationId xmlns:p14="http://schemas.microsoft.com/office/powerpoint/2010/main" val="31541028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en-US" sz="1200" b="1" dirty="0" smtClean="0"/>
          </a:p>
          <a:p>
            <a:pPr lvl="0" algn="r" rtl="1"/>
            <a:r>
              <a:rPr lang="he-IL" sz="1200" dirty="0" smtClean="0"/>
              <a:t>1. ציינו חמישה מזונות בעלי ערך קלורי גבוה במיוחד.</a:t>
            </a:r>
          </a:p>
          <a:p>
            <a:pPr lvl="0" algn="r" rtl="1"/>
            <a:r>
              <a:rPr lang="he-IL" sz="1200" dirty="0" smtClean="0"/>
              <a:t>    (שימו לב שניתן לגלול לרשימה המלאה בעזרת חץ המופיע בצד)</a:t>
            </a:r>
          </a:p>
          <a:p>
            <a:pPr lvl="0" algn="r" rtl="1"/>
            <a:endParaRPr lang="en-US" sz="1200" dirty="0" smtClean="0"/>
          </a:p>
          <a:p>
            <a:pPr lvl="0" algn="r" rtl="1"/>
            <a:r>
              <a:rPr lang="he-IL" sz="1200" dirty="0" smtClean="0"/>
              <a:t>2. מהו רכיב המזון שערך מרכיבו הוא הרב ביותר במזונות אלו?</a:t>
            </a:r>
          </a:p>
          <a:p>
            <a:pPr lvl="0" algn="r" rtl="1"/>
            <a:r>
              <a:rPr lang="he-IL" sz="1200" dirty="0" smtClean="0"/>
              <a:t>    הסבר מדוע מרכיב זה הוא המשפיע ביותר על הערך הקלורי של המזון</a:t>
            </a:r>
            <a:endParaRPr lang="en-US" sz="1200" smtClean="0"/>
          </a:p>
          <a:p>
            <a:endParaRPr lang="he-IL"/>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7</a:t>
            </a:fld>
            <a:endParaRPr lang="he-IL"/>
          </a:p>
        </p:txBody>
      </p:sp>
    </p:spTree>
    <p:extLst>
      <p:ext uri="{BB962C8B-B14F-4D97-AF65-F5344CB8AC3E}">
        <p14:creationId xmlns:p14="http://schemas.microsoft.com/office/powerpoint/2010/main" val="56909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smtClean="0">
                <a:solidFill>
                  <a:schemeClr val="tx1"/>
                </a:solidFill>
                <a:effectLst/>
                <a:latin typeface="+mn-lt"/>
                <a:ea typeface="+mn-ea"/>
                <a:cs typeface="+mn-cs"/>
              </a:rPr>
              <a:t>גלוקוז מתפרק לחומצה </a:t>
            </a:r>
            <a:r>
              <a:rPr lang="he-IL" sz="1200" kern="1200" dirty="0" err="1" smtClean="0">
                <a:solidFill>
                  <a:schemeClr val="tx1"/>
                </a:solidFill>
                <a:effectLst/>
                <a:latin typeface="+mn-lt"/>
                <a:ea typeface="+mn-ea"/>
                <a:cs typeface="+mn-cs"/>
              </a:rPr>
              <a:t>פירובית</a:t>
            </a:r>
            <a:r>
              <a:rPr lang="he-IL" sz="1200" kern="1200" dirty="0" smtClean="0">
                <a:solidFill>
                  <a:schemeClr val="tx1"/>
                </a:solidFill>
                <a:effectLst/>
                <a:latin typeface="+mn-lt"/>
                <a:ea typeface="+mn-ea"/>
                <a:cs typeface="+mn-cs"/>
              </a:rPr>
              <a:t> וזה תמיד הדבר הראשון שקורה בפירוק, אם יש חמצן אז זה מתפרק למרכיבים ו- 36 מולקולות של </a:t>
            </a:r>
            <a:r>
              <a:rPr lang="en-US" sz="1200" kern="1200" dirty="0" err="1" smtClean="0">
                <a:solidFill>
                  <a:schemeClr val="tx1"/>
                </a:solidFill>
                <a:effectLst/>
                <a:latin typeface="+mn-lt"/>
                <a:ea typeface="+mn-ea"/>
                <a:cs typeface="+mn-cs"/>
              </a:rPr>
              <a:t>atp</a:t>
            </a:r>
            <a:r>
              <a:rPr lang="en-US" sz="1200"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 אם אין חמצן אז במקום שהמולקולה תתפרק מקבלים חומצת חלב. מתי זה קורה? כאשר הפעילות שלנו היא יותר מוגברת מהנשימה שלנו ולא הצלחנו לספק מספיק תצרוכת של חמצן.</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יש לגוף אפשרות ע"י אימון להגדיל את </a:t>
            </a:r>
            <a:r>
              <a:rPr lang="he-IL" sz="1200" kern="1200" dirty="0" err="1" smtClean="0">
                <a:solidFill>
                  <a:schemeClr val="tx1"/>
                </a:solidFill>
                <a:effectLst/>
                <a:latin typeface="+mn-lt"/>
                <a:ea typeface="+mn-ea"/>
                <a:cs typeface="+mn-cs"/>
              </a:rPr>
              <a:t>המיטוכונדרייה</a:t>
            </a:r>
            <a:r>
              <a:rPr lang="he-IL" sz="1200" kern="1200" dirty="0" smtClean="0">
                <a:solidFill>
                  <a:schemeClr val="tx1"/>
                </a:solidFill>
                <a:effectLst/>
                <a:latin typeface="+mn-lt"/>
                <a:ea typeface="+mn-ea"/>
                <a:cs typeface="+mn-cs"/>
              </a:rPr>
              <a:t> בתא, וכתוצאה מכך להגדיל את כמות החמצן ואת טווח הפעילות והפירוק של הפחמימה בתנאים אירוביים. באימון מבוקר הדרגתי אנחנו יכולים לעשות את זה ואצל ספורטאים זה קורה מאוד מהר.</a:t>
            </a:r>
            <a:endParaRPr lang="en-US" sz="1200" kern="1200" dirty="0" smtClean="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30</a:t>
            </a:fld>
            <a:endParaRPr lang="he-IL"/>
          </a:p>
        </p:txBody>
      </p:sp>
    </p:spTree>
    <p:extLst>
      <p:ext uri="{BB962C8B-B14F-4D97-AF65-F5344CB8AC3E}">
        <p14:creationId xmlns:p14="http://schemas.microsoft.com/office/powerpoint/2010/main" val="236988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מעלי גירה</a:t>
            </a: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31</a:t>
            </a:fld>
            <a:endParaRPr lang="he-IL"/>
          </a:p>
        </p:txBody>
      </p:sp>
    </p:spTree>
    <p:extLst>
      <p:ext uri="{BB962C8B-B14F-4D97-AF65-F5344CB8AC3E}">
        <p14:creationId xmlns:p14="http://schemas.microsoft.com/office/powerpoint/2010/main" val="30231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בכל המזונות הכתומים ובהרבה מהירקות העליים יש ויטמין </a:t>
            </a:r>
            <a:r>
              <a:rPr lang="en-US" dirty="0" smtClean="0"/>
              <a:t>A. </a:t>
            </a:r>
            <a:r>
              <a:rPr lang="he-IL" dirty="0" smtClean="0"/>
              <a:t>גם בכל המזונות שבאים מבעלי חיים, כולל ביצה. הכמות הגדולה ביותר של ויטמין </a:t>
            </a:r>
            <a:r>
              <a:rPr lang="en-US" dirty="0" smtClean="0"/>
              <a:t>A </a:t>
            </a:r>
            <a:r>
              <a:rPr lang="he-IL" dirty="0" smtClean="0"/>
              <a:t>נמצאת בכבד של בעלי חיים.</a:t>
            </a:r>
          </a:p>
          <a:p>
            <a:r>
              <a:rPr lang="he-IL" dirty="0" smtClean="0"/>
              <a:t>כשיש מחסור </a:t>
            </a:r>
            <a:r>
              <a:rPr lang="he-IL" dirty="0" err="1" smtClean="0"/>
              <a:t>בויטמין</a:t>
            </a:r>
            <a:r>
              <a:rPr lang="he-IL" dirty="0" smtClean="0"/>
              <a:t> </a:t>
            </a:r>
            <a:r>
              <a:rPr lang="en-US" dirty="0" smtClean="0"/>
              <a:t>A, </a:t>
            </a:r>
            <a:r>
              <a:rPr lang="he-IL" dirty="0" smtClean="0"/>
              <a:t>מתחילים לראות חספוס בעור- כלומר, יש </a:t>
            </a:r>
            <a:r>
              <a:rPr lang="he-IL" dirty="0" err="1" smtClean="0"/>
              <a:t>לויטמין</a:t>
            </a:r>
            <a:r>
              <a:rPr lang="he-IL" dirty="0" smtClean="0"/>
              <a:t> זה השפעה על תקינות העור. </a:t>
            </a:r>
          </a:p>
          <a:p>
            <a:r>
              <a:rPr lang="he-IL" dirty="0" smtClean="0"/>
              <a:t>כשיש מחסור חמור </a:t>
            </a:r>
            <a:r>
              <a:rPr lang="he-IL" dirty="0" err="1" smtClean="0"/>
              <a:t>בויטמין</a:t>
            </a:r>
            <a:r>
              <a:rPr lang="he-IL" dirty="0" smtClean="0"/>
              <a:t> </a:t>
            </a:r>
            <a:r>
              <a:rPr lang="en-US" dirty="0" smtClean="0"/>
              <a:t>A, </a:t>
            </a:r>
            <a:r>
              <a:rPr lang="he-IL" dirty="0" smtClean="0"/>
              <a:t>מתחיל להיות עיוורון לילה- כשעוברים מאור לחושך מוחלט לא רואים כלום ולאט לאט מתחילים להסתגל לאפלה. אנשים שיש להם מחסור חמור </a:t>
            </a:r>
            <a:r>
              <a:rPr lang="he-IL" dirty="0" err="1" smtClean="0"/>
              <a:t>בויטמין</a:t>
            </a:r>
            <a:r>
              <a:rPr lang="he-IL" dirty="0" smtClean="0"/>
              <a:t> </a:t>
            </a:r>
            <a:r>
              <a:rPr lang="en-US" dirty="0" smtClean="0"/>
              <a:t>A, </a:t>
            </a:r>
            <a:r>
              <a:rPr lang="he-IL" dirty="0" smtClean="0"/>
              <a:t>לא מצליח להסתגל למצב החדש. </a:t>
            </a:r>
          </a:p>
          <a:p>
            <a:r>
              <a:rPr lang="he-IL" dirty="0" smtClean="0"/>
              <a:t>החמרה נוספת במחסור </a:t>
            </a:r>
            <a:r>
              <a:rPr lang="he-IL" dirty="0" err="1" smtClean="0"/>
              <a:t>בויטמין</a:t>
            </a:r>
            <a:r>
              <a:rPr lang="he-IL" dirty="0" smtClean="0"/>
              <a:t> </a:t>
            </a:r>
            <a:r>
              <a:rPr lang="en-US" dirty="0" smtClean="0"/>
              <a:t>A </a:t>
            </a:r>
            <a:r>
              <a:rPr lang="he-IL" dirty="0" smtClean="0"/>
              <a:t>זה שהרשתית מתייבשת (לכן אומרים ששפן שאוכל גזר רואה טוב). הפגיעה ברשתית יכולה להביא לעיוורון- תלוי בדרגת ההחמרה. בעיוורון ראשוני מספיק לאכול הרבה ויטמין </a:t>
            </a:r>
            <a:r>
              <a:rPr lang="en-US" dirty="0" smtClean="0"/>
              <a:t>A </a:t>
            </a:r>
            <a:r>
              <a:rPr lang="he-IL" dirty="0" smtClean="0"/>
              <a:t>וזה יעבור אבל בעיוורון חמור זה כבר יכול שלא לעבור. בארץ אין מקרים כאלה, אוכלים מספיק ויטמין </a:t>
            </a:r>
            <a:r>
              <a:rPr lang="en-US" dirty="0" smtClean="0"/>
              <a:t>A, </a:t>
            </a:r>
            <a:r>
              <a:rPr lang="he-IL" dirty="0" smtClean="0"/>
              <a:t>מקרים אלו מתגלים במקומות שלא אוכלים פירות וירקות. </a:t>
            </a:r>
          </a:p>
          <a:p>
            <a:r>
              <a:rPr lang="he-IL" dirty="0" smtClean="0"/>
              <a:t>בחלב פרה יש ויטמין </a:t>
            </a:r>
            <a:r>
              <a:rPr lang="en-US" dirty="0" smtClean="0"/>
              <a:t>A </a:t>
            </a:r>
            <a:r>
              <a:rPr lang="he-IL" dirty="0" smtClean="0"/>
              <a:t>אך בחלב אם אין, לכן היו מביאים פעם לתינוקות ויטמין </a:t>
            </a:r>
            <a:r>
              <a:rPr lang="en-US" dirty="0" smtClean="0"/>
              <a:t>A </a:t>
            </a:r>
            <a:r>
              <a:rPr lang="he-IL" dirty="0" smtClean="0"/>
              <a:t>בצורה חיצונית. אך אחרי כמה זמן ראו </a:t>
            </a:r>
            <a:r>
              <a:rPr lang="he-IL" dirty="0" err="1" smtClean="0"/>
              <a:t>שהאמהות</a:t>
            </a:r>
            <a:r>
              <a:rPr lang="he-IL" dirty="0" smtClean="0"/>
              <a:t> מביאות עודף ויטמין </a:t>
            </a:r>
            <a:r>
              <a:rPr lang="en-US" dirty="0" smtClean="0"/>
              <a:t>A </a:t>
            </a:r>
            <a:r>
              <a:rPr lang="he-IL" dirty="0" smtClean="0"/>
              <a:t>לילדיהם ולכן החליטו שעדיף שיהיה חוסר מאשר עודף </a:t>
            </a:r>
            <a:r>
              <a:rPr lang="he-IL" dirty="0" err="1" smtClean="0"/>
              <a:t>בויטמין</a:t>
            </a:r>
            <a:r>
              <a:rPr lang="he-IL" dirty="0" smtClean="0"/>
              <a:t> זה אצל התינוק. </a:t>
            </a:r>
          </a:p>
          <a:p>
            <a:pPr rtl="1"/>
            <a:r>
              <a:rPr lang="he-IL" sz="1200" kern="1200" dirty="0" smtClean="0">
                <a:solidFill>
                  <a:schemeClr val="tx1"/>
                </a:solidFill>
                <a:effectLst/>
                <a:latin typeface="+mn-lt"/>
                <a:ea typeface="+mn-ea"/>
                <a:cs typeface="+mn-cs"/>
              </a:rPr>
              <a:t>החשיפה של העור לקרני השמש יוצרת את ויטמין </a:t>
            </a:r>
            <a:r>
              <a:rPr lang="en-US" sz="1200" kern="1200" dirty="0" smtClean="0">
                <a:solidFill>
                  <a:schemeClr val="tx1"/>
                </a:solidFill>
                <a:effectLst/>
                <a:latin typeface="+mn-lt"/>
                <a:ea typeface="+mn-ea"/>
                <a:cs typeface="+mn-cs"/>
              </a:rPr>
              <a:t>D</a:t>
            </a:r>
            <a:r>
              <a:rPr lang="he-IL" sz="1200" kern="1200" dirty="0" smtClean="0">
                <a:solidFill>
                  <a:schemeClr val="tx1"/>
                </a:solidFill>
                <a:effectLst/>
                <a:latin typeface="+mn-lt"/>
                <a:ea typeface="+mn-ea"/>
                <a:cs typeface="+mn-cs"/>
              </a:rPr>
              <a:t>. קרמי הגנה למיניהם מונעים את החשיפה ובכך מונעים מהגוף לקבל ויטמין </a:t>
            </a:r>
            <a:r>
              <a:rPr lang="en-US" sz="1200" kern="1200" dirty="0" smtClean="0">
                <a:solidFill>
                  <a:schemeClr val="tx1"/>
                </a:solidFill>
                <a:effectLst/>
                <a:latin typeface="+mn-lt"/>
                <a:ea typeface="+mn-ea"/>
                <a:cs typeface="+mn-cs"/>
              </a:rPr>
              <a:t>D</a:t>
            </a:r>
            <a:r>
              <a:rPr lang="he-IL" sz="1200" kern="1200" dirty="0" smtClean="0">
                <a:solidFill>
                  <a:schemeClr val="tx1"/>
                </a:solidFill>
                <a:effectLst/>
                <a:latin typeface="+mn-lt"/>
                <a:ea typeface="+mn-ea"/>
                <a:cs typeface="+mn-cs"/>
              </a:rPr>
              <a:t>. בעלי צבע עור בהיר קולטים יותר ויטמין </a:t>
            </a:r>
            <a:r>
              <a:rPr lang="en-US" sz="1200" kern="1200" dirty="0" smtClean="0">
                <a:solidFill>
                  <a:schemeClr val="tx1"/>
                </a:solidFill>
                <a:effectLst/>
                <a:latin typeface="+mn-lt"/>
                <a:ea typeface="+mn-ea"/>
                <a:cs typeface="+mn-cs"/>
              </a:rPr>
              <a:t>D</a:t>
            </a:r>
            <a:r>
              <a:rPr lang="he-IL" sz="1200" kern="1200" dirty="0" smtClean="0">
                <a:solidFill>
                  <a:schemeClr val="tx1"/>
                </a:solidFill>
                <a:effectLst/>
                <a:latin typeface="+mn-lt"/>
                <a:ea typeface="+mn-ea"/>
                <a:cs typeface="+mn-cs"/>
              </a:rPr>
              <a:t> מאשר בעלי צבע עור כהה.</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נכון להיום, מעדיפים לאכול את </a:t>
            </a:r>
            <a:r>
              <a:rPr lang="he-IL" sz="1200" kern="1200" dirty="0" err="1" smtClean="0">
                <a:solidFill>
                  <a:schemeClr val="tx1"/>
                </a:solidFill>
                <a:effectLst/>
                <a:latin typeface="+mn-lt"/>
                <a:ea typeface="+mn-ea"/>
                <a:cs typeface="+mn-cs"/>
              </a:rPr>
              <a:t>הויטמין</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t>
            </a:r>
            <a:r>
              <a:rPr lang="he-IL" sz="1200" kern="1200" dirty="0" smtClean="0">
                <a:solidFill>
                  <a:schemeClr val="tx1"/>
                </a:solidFill>
                <a:effectLst/>
                <a:latin typeface="+mn-lt"/>
                <a:ea typeface="+mn-ea"/>
                <a:cs typeface="+mn-cs"/>
              </a:rPr>
              <a:t> ופחות לסמוך על השמש שתביא לנו אותו. כדי </a:t>
            </a:r>
            <a:r>
              <a:rPr lang="he-IL" sz="1200" kern="1200" dirty="0" err="1" smtClean="0">
                <a:solidFill>
                  <a:schemeClr val="tx1"/>
                </a:solidFill>
                <a:effectLst/>
                <a:latin typeface="+mn-lt"/>
                <a:ea typeface="+mn-ea"/>
                <a:cs typeface="+mn-cs"/>
              </a:rPr>
              <a:t>שויטמין</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t>
            </a:r>
            <a:r>
              <a:rPr lang="he-IL" sz="1200" kern="1200" dirty="0" smtClean="0">
                <a:solidFill>
                  <a:schemeClr val="tx1"/>
                </a:solidFill>
                <a:effectLst/>
                <a:latin typeface="+mn-lt"/>
                <a:ea typeface="+mn-ea"/>
                <a:cs typeface="+mn-cs"/>
              </a:rPr>
              <a:t> ייקלט הוא חייב להיות בשמן.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לכן, עדיף לאכול גבינות וחלב של 3% שומן מאשר 0-1%, כי באחוזי שומן נמוכים ויטמין </a:t>
            </a:r>
            <a:r>
              <a:rPr lang="en-US" sz="1200" kern="1200" dirty="0" smtClean="0">
                <a:solidFill>
                  <a:schemeClr val="tx1"/>
                </a:solidFill>
                <a:effectLst/>
                <a:latin typeface="+mn-lt"/>
                <a:ea typeface="+mn-ea"/>
                <a:cs typeface="+mn-cs"/>
              </a:rPr>
              <a:t>D</a:t>
            </a:r>
            <a:r>
              <a:rPr lang="he-IL" sz="1200" kern="1200" dirty="0" smtClean="0">
                <a:solidFill>
                  <a:schemeClr val="tx1"/>
                </a:solidFill>
                <a:effectLst/>
                <a:latin typeface="+mn-lt"/>
                <a:ea typeface="+mn-ea"/>
                <a:cs typeface="+mn-cs"/>
              </a:rPr>
              <a:t> לא נקלט בגוף.</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ויטמין </a:t>
            </a:r>
            <a:r>
              <a:rPr lang="en-US" sz="1200" kern="1200" dirty="0" smtClean="0">
                <a:solidFill>
                  <a:schemeClr val="tx1"/>
                </a:solidFill>
                <a:effectLst/>
                <a:latin typeface="+mn-lt"/>
                <a:ea typeface="+mn-ea"/>
                <a:cs typeface="+mn-cs"/>
              </a:rPr>
              <a:t>K</a:t>
            </a:r>
          </a:p>
          <a:p>
            <a:pPr rtl="1"/>
            <a:r>
              <a:rPr lang="he-IL" sz="1200" kern="1200" dirty="0" smtClean="0">
                <a:solidFill>
                  <a:schemeClr val="tx1"/>
                </a:solidFill>
                <a:effectLst/>
                <a:latin typeface="+mn-lt"/>
                <a:ea typeface="+mn-ea"/>
                <a:cs typeface="+mn-cs"/>
              </a:rPr>
              <a:t>נמצא בירקות עליים בעיקר. ויטמין </a:t>
            </a:r>
            <a:r>
              <a:rPr lang="en-US" sz="1200" kern="1200" dirty="0" smtClean="0">
                <a:solidFill>
                  <a:schemeClr val="tx1"/>
                </a:solidFill>
                <a:effectLst/>
                <a:latin typeface="+mn-lt"/>
                <a:ea typeface="+mn-ea"/>
                <a:cs typeface="+mn-cs"/>
              </a:rPr>
              <a:t>K</a:t>
            </a:r>
            <a:r>
              <a:rPr lang="he-IL" sz="1200" kern="1200" dirty="0" smtClean="0">
                <a:solidFill>
                  <a:schemeClr val="tx1"/>
                </a:solidFill>
                <a:effectLst/>
                <a:latin typeface="+mn-lt"/>
                <a:ea typeface="+mn-ea"/>
                <a:cs typeface="+mn-cs"/>
              </a:rPr>
              <a:t> עוזר בקרישת הדם.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ויטמינים מקבוצה </a:t>
            </a:r>
            <a:r>
              <a:rPr lang="en-US" sz="1200" kern="1200" dirty="0" smtClean="0">
                <a:solidFill>
                  <a:schemeClr val="tx1"/>
                </a:solidFill>
                <a:effectLst/>
                <a:latin typeface="+mn-lt"/>
                <a:ea typeface="+mn-ea"/>
                <a:cs typeface="+mn-cs"/>
              </a:rPr>
              <a:t>B</a:t>
            </a:r>
          </a:p>
          <a:p>
            <a:pPr rtl="1"/>
            <a:r>
              <a:rPr lang="he-IL" sz="1200" kern="1200" dirty="0" smtClean="0">
                <a:solidFill>
                  <a:schemeClr val="tx1"/>
                </a:solidFill>
                <a:effectLst/>
                <a:latin typeface="+mn-lt"/>
                <a:ea typeface="+mn-ea"/>
                <a:cs typeface="+mn-cs"/>
              </a:rPr>
              <a:t>ויטמינים שמסיסים במים. לא יכול להיות עודף של ויטמינים מקבוצה </a:t>
            </a:r>
            <a:r>
              <a:rPr lang="en-US" sz="1200" kern="1200" dirty="0" smtClean="0">
                <a:solidFill>
                  <a:schemeClr val="tx1"/>
                </a:solidFill>
                <a:effectLst/>
                <a:latin typeface="+mn-lt"/>
                <a:ea typeface="+mn-ea"/>
                <a:cs typeface="+mn-cs"/>
              </a:rPr>
              <a:t>B</a:t>
            </a:r>
            <a:r>
              <a:rPr lang="he-IL" sz="1200" kern="1200" dirty="0" smtClean="0">
                <a:solidFill>
                  <a:schemeClr val="tx1"/>
                </a:solidFill>
                <a:effectLst/>
                <a:latin typeface="+mn-lt"/>
                <a:ea typeface="+mn-ea"/>
                <a:cs typeface="+mn-cs"/>
              </a:rPr>
              <a:t>. </a:t>
            </a:r>
            <a:r>
              <a:rPr lang="he-IL" sz="1200" kern="1200" dirty="0" err="1" smtClean="0">
                <a:solidFill>
                  <a:schemeClr val="tx1"/>
                </a:solidFill>
                <a:effectLst/>
                <a:latin typeface="+mn-lt"/>
                <a:ea typeface="+mn-ea"/>
                <a:cs typeface="+mn-cs"/>
              </a:rPr>
              <a:t>הויטמינים</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B1</a:t>
            </a:r>
            <a:r>
              <a:rPr lang="he-IL" sz="1200" kern="1200" dirty="0" smtClean="0">
                <a:solidFill>
                  <a:schemeClr val="tx1"/>
                </a:solidFill>
                <a:effectLst/>
                <a:latin typeface="+mn-lt"/>
                <a:ea typeface="+mn-ea"/>
                <a:cs typeface="+mn-cs"/>
              </a:rPr>
              <a:t> ו-</a:t>
            </a:r>
            <a:r>
              <a:rPr lang="en-US" sz="1200" kern="1200" dirty="0" smtClean="0">
                <a:solidFill>
                  <a:schemeClr val="tx1"/>
                </a:solidFill>
                <a:effectLst/>
                <a:latin typeface="+mn-lt"/>
                <a:ea typeface="+mn-ea"/>
                <a:cs typeface="+mn-cs"/>
              </a:rPr>
              <a:t>B2</a:t>
            </a:r>
            <a:r>
              <a:rPr lang="he-IL" sz="1200" kern="1200" dirty="0" smtClean="0">
                <a:solidFill>
                  <a:schemeClr val="tx1"/>
                </a:solidFill>
                <a:effectLst/>
                <a:latin typeface="+mn-lt"/>
                <a:ea typeface="+mn-ea"/>
                <a:cs typeface="+mn-cs"/>
              </a:rPr>
              <a:t> קשורים למערכת של יצירת האנרגיה (מעגל קרבס).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ברמדיה הרבה ילדים מתו בגלל חוסר ב</a:t>
            </a:r>
            <a:r>
              <a:rPr lang="en-US" sz="1200" kern="1200" dirty="0" smtClean="0">
                <a:solidFill>
                  <a:schemeClr val="tx1"/>
                </a:solidFill>
                <a:effectLst/>
                <a:latin typeface="+mn-lt"/>
                <a:ea typeface="+mn-ea"/>
                <a:cs typeface="+mn-cs"/>
              </a:rPr>
              <a:t>b1 </a:t>
            </a:r>
            <a:r>
              <a:rPr lang="he-IL" sz="1200" kern="1200" dirty="0" smtClean="0">
                <a:solidFill>
                  <a:schemeClr val="tx1"/>
                </a:solidFill>
                <a:effectLst/>
                <a:latin typeface="+mn-lt"/>
                <a:ea typeface="+mn-ea"/>
                <a:cs typeface="+mn-cs"/>
              </a:rPr>
              <a:t>. הילדים הללו הראו פיגור בהתחלה כתגובה לחוסר </a:t>
            </a:r>
            <a:r>
              <a:rPr lang="he-IL" sz="1200" kern="1200" dirty="0" err="1" smtClean="0">
                <a:solidFill>
                  <a:schemeClr val="tx1"/>
                </a:solidFill>
                <a:effectLst/>
                <a:latin typeface="+mn-lt"/>
                <a:ea typeface="+mn-ea"/>
                <a:cs typeface="+mn-cs"/>
              </a:rPr>
              <a:t>בויטמין</a:t>
            </a:r>
            <a:r>
              <a:rPr lang="he-IL" sz="1200" kern="1200" dirty="0" smtClean="0">
                <a:solidFill>
                  <a:schemeClr val="tx1"/>
                </a:solidFill>
                <a:effectLst/>
                <a:latin typeface="+mn-lt"/>
                <a:ea typeface="+mn-ea"/>
                <a:cs typeface="+mn-cs"/>
              </a:rPr>
              <a:t>. ויטמין בי1 מפרק את הגלוקוז במוח לאי טי פי. החוסר באנרגיה הוביל במקרה הטוב לפיגור ובמקרה הרע למוות.</a:t>
            </a:r>
            <a:endParaRPr lang="en-US" sz="1200" kern="1200" dirty="0" smtClean="0">
              <a:solidFill>
                <a:schemeClr val="tx1"/>
              </a:solidFill>
              <a:effectLst/>
              <a:latin typeface="+mn-lt"/>
              <a:ea typeface="+mn-ea"/>
              <a:cs typeface="+mn-cs"/>
            </a:endParaRPr>
          </a:p>
          <a:p>
            <a:pPr rtl="1"/>
            <a:r>
              <a:rPr lang="he-IL" sz="1200" kern="1200" dirty="0" err="1" smtClean="0">
                <a:solidFill>
                  <a:schemeClr val="tx1"/>
                </a:solidFill>
                <a:effectLst/>
                <a:latin typeface="+mn-lt"/>
                <a:ea typeface="+mn-ea"/>
                <a:cs typeface="+mn-cs"/>
              </a:rPr>
              <a:t>ויטמנים</a:t>
            </a:r>
            <a:r>
              <a:rPr lang="he-IL" sz="1200" kern="1200" dirty="0" smtClean="0">
                <a:solidFill>
                  <a:schemeClr val="tx1"/>
                </a:solidFill>
                <a:effectLst/>
                <a:latin typeface="+mn-lt"/>
                <a:ea typeface="+mn-ea"/>
                <a:cs typeface="+mn-cs"/>
              </a:rPr>
              <a:t> מקבוצה בי נמצאים בחיטה בכל הדגנים ובעיקר בקליפה- קמח מלא, ירקות עליים. זה נמצא משום שבדקו קבוצות שאוכלות רק אורז לבן התגלה בהם </a:t>
            </a:r>
            <a:r>
              <a:rPr lang="he-IL" sz="1200" kern="1200" dirty="0" err="1" smtClean="0">
                <a:solidFill>
                  <a:schemeClr val="tx1"/>
                </a:solidFill>
                <a:effectLst/>
                <a:latin typeface="+mn-lt"/>
                <a:ea typeface="+mn-ea"/>
                <a:cs typeface="+mn-cs"/>
              </a:rPr>
              <a:t>בהם</a:t>
            </a:r>
            <a:r>
              <a:rPr lang="he-IL" sz="1200" kern="1200" dirty="0" smtClean="0">
                <a:solidFill>
                  <a:schemeClr val="tx1"/>
                </a:solidFill>
                <a:effectLst/>
                <a:latin typeface="+mn-lt"/>
                <a:ea typeface="+mn-ea"/>
                <a:cs typeface="+mn-cs"/>
              </a:rPr>
              <a:t> </a:t>
            </a:r>
            <a:r>
              <a:rPr lang="he-IL" sz="1200" kern="1200" dirty="0" err="1" smtClean="0">
                <a:solidFill>
                  <a:schemeClr val="tx1"/>
                </a:solidFill>
                <a:effectLst/>
                <a:latin typeface="+mn-lt"/>
                <a:ea typeface="+mn-ea"/>
                <a:cs typeface="+mn-cs"/>
              </a:rPr>
              <a:t>בויטמין</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הסימן הראשון שרואים כשיש חוסר </a:t>
            </a:r>
            <a:r>
              <a:rPr lang="he-IL" sz="1200" kern="1200" dirty="0" err="1" smtClean="0">
                <a:solidFill>
                  <a:schemeClr val="tx1"/>
                </a:solidFill>
                <a:effectLst/>
                <a:latin typeface="+mn-lt"/>
                <a:ea typeface="+mn-ea"/>
                <a:cs typeface="+mn-cs"/>
              </a:rPr>
              <a:t>בויטמין</a:t>
            </a:r>
            <a:r>
              <a:rPr lang="he-IL" sz="1200" kern="1200" dirty="0" smtClean="0">
                <a:solidFill>
                  <a:schemeClr val="tx1"/>
                </a:solidFill>
                <a:effectLst/>
                <a:latin typeface="+mn-lt"/>
                <a:ea typeface="+mn-ea"/>
                <a:cs typeface="+mn-cs"/>
              </a:rPr>
              <a:t> בי זה חולשה.</a:t>
            </a:r>
            <a:endParaRPr lang="en-US" sz="1200" kern="1200" dirty="0" smtClean="0">
              <a:solidFill>
                <a:schemeClr val="tx1"/>
              </a:solidFill>
              <a:effectLst/>
              <a:latin typeface="+mn-lt"/>
              <a:ea typeface="+mn-ea"/>
              <a:cs typeface="+mn-cs"/>
            </a:endParaRPr>
          </a:p>
          <a:p>
            <a:pPr rtl="1"/>
            <a:r>
              <a:rPr lang="en-US" sz="1200" kern="1200" dirty="0" smtClean="0">
                <a:solidFill>
                  <a:schemeClr val="tx1"/>
                </a:solidFill>
                <a:effectLst/>
                <a:latin typeface="+mn-lt"/>
                <a:ea typeface="+mn-ea"/>
                <a:cs typeface="+mn-cs"/>
              </a:rPr>
              <a:t>B6</a:t>
            </a:r>
            <a:r>
              <a:rPr lang="he-IL" sz="1200" kern="1200" dirty="0" smtClean="0">
                <a:solidFill>
                  <a:schemeClr val="tx1"/>
                </a:solidFill>
                <a:effectLst/>
                <a:latin typeface="+mn-lt"/>
                <a:ea typeface="+mn-ea"/>
                <a:cs typeface="+mn-cs"/>
              </a:rPr>
              <a:t>ו-</a:t>
            </a:r>
            <a:r>
              <a:rPr lang="en-US" sz="1200" kern="1200" dirty="0" smtClean="0">
                <a:solidFill>
                  <a:schemeClr val="tx1"/>
                </a:solidFill>
                <a:effectLst/>
                <a:latin typeface="+mn-lt"/>
                <a:ea typeface="+mn-ea"/>
                <a:cs typeface="+mn-cs"/>
              </a:rPr>
              <a:t> b12-</a:t>
            </a:r>
            <a:r>
              <a:rPr lang="he-IL" sz="1200" kern="1200" dirty="0" smtClean="0">
                <a:solidFill>
                  <a:schemeClr val="tx1"/>
                </a:solidFill>
                <a:effectLst/>
                <a:latin typeface="+mn-lt"/>
                <a:ea typeface="+mn-ea"/>
                <a:cs typeface="+mn-cs"/>
              </a:rPr>
              <a:t>קשורים לכדורית דם אדומה. כשר יש מחסור בבי 6 ובי 12 נמצא המוגלובין נמוך.</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בודקים את נפח הכדוריות הדם.</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אם מבשלים ירקות עם כמות קטנה של שמן, אנחנו מגדילים את הספיגה של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בדם. אם מבשלים את הירק בהרבה מים, צריך גם לנצל את המים כי רוב </a:t>
            </a:r>
            <a:r>
              <a:rPr lang="he-IL" sz="1200" kern="1200" dirty="0" err="1" smtClean="0">
                <a:solidFill>
                  <a:schemeClr val="tx1"/>
                </a:solidFill>
                <a:effectLst/>
                <a:latin typeface="+mn-lt"/>
                <a:ea typeface="+mn-ea"/>
                <a:cs typeface="+mn-cs"/>
              </a:rPr>
              <a:t>הויטמינים</a:t>
            </a:r>
            <a:r>
              <a:rPr lang="he-IL" sz="1200" kern="1200" dirty="0" smtClean="0">
                <a:solidFill>
                  <a:schemeClr val="tx1"/>
                </a:solidFill>
                <a:effectLst/>
                <a:latin typeface="+mn-lt"/>
                <a:ea typeface="+mn-ea"/>
                <a:cs typeface="+mn-cs"/>
              </a:rPr>
              <a:t> מקבוצת </a:t>
            </a:r>
            <a:r>
              <a:rPr lang="en-US" sz="1200" kern="1200" dirty="0" smtClean="0">
                <a:solidFill>
                  <a:schemeClr val="tx1"/>
                </a:solidFill>
                <a:effectLst/>
                <a:latin typeface="+mn-lt"/>
                <a:ea typeface="+mn-ea"/>
                <a:cs typeface="+mn-cs"/>
              </a:rPr>
              <a:t>B </a:t>
            </a:r>
            <a:r>
              <a:rPr lang="he-IL" sz="1200" kern="1200" dirty="0" smtClean="0">
                <a:solidFill>
                  <a:schemeClr val="tx1"/>
                </a:solidFill>
                <a:effectLst/>
                <a:latin typeface="+mn-lt"/>
                <a:ea typeface="+mn-ea"/>
                <a:cs typeface="+mn-cs"/>
              </a:rPr>
              <a:t> יהיו במים (מכיוון שהם מסיסים במים). לכן, צורת הבישול העדיפה לגבי ירקות היא אידוי. באידוי משתמשים בכמות מאוד קטנה של מים, כמות קטנה של שמן ובכך הרווחנו את כל </a:t>
            </a:r>
            <a:r>
              <a:rPr lang="he-IL" sz="1200" kern="1200" dirty="0" err="1" smtClean="0">
                <a:solidFill>
                  <a:schemeClr val="tx1"/>
                </a:solidFill>
                <a:effectLst/>
                <a:latin typeface="+mn-lt"/>
                <a:ea typeface="+mn-ea"/>
                <a:cs typeface="+mn-cs"/>
              </a:rPr>
              <a:t>הויטמינים</a:t>
            </a:r>
            <a:r>
              <a:rPr lang="he-IL" sz="1200" kern="1200" dirty="0" smtClean="0">
                <a:solidFill>
                  <a:schemeClr val="tx1"/>
                </a:solidFill>
                <a:effectLst/>
                <a:latin typeface="+mn-lt"/>
                <a:ea typeface="+mn-ea"/>
                <a:cs typeface="+mn-cs"/>
              </a:rPr>
              <a:t> שנמצאים באותו ירק. מכאן, שחום לא הורס את </a:t>
            </a:r>
            <a:r>
              <a:rPr lang="he-IL" sz="1200" kern="1200" dirty="0" err="1" smtClean="0">
                <a:solidFill>
                  <a:schemeClr val="tx1"/>
                </a:solidFill>
                <a:effectLst/>
                <a:latin typeface="+mn-lt"/>
                <a:ea typeface="+mn-ea"/>
                <a:cs typeface="+mn-cs"/>
              </a:rPr>
              <a:t>הויטמינים</a:t>
            </a:r>
            <a:r>
              <a:rPr lang="he-IL" sz="1200" kern="1200" dirty="0" smtClean="0">
                <a:solidFill>
                  <a:schemeClr val="tx1"/>
                </a:solidFill>
                <a:effectLst/>
                <a:latin typeface="+mn-lt"/>
                <a:ea typeface="+mn-ea"/>
                <a:cs typeface="+mn-cs"/>
              </a:rPr>
              <a:t> מקבוצת </a:t>
            </a:r>
            <a:r>
              <a:rPr lang="en-US" sz="1200" kern="1200" dirty="0" smtClean="0">
                <a:solidFill>
                  <a:schemeClr val="tx1"/>
                </a:solidFill>
                <a:effectLst/>
                <a:latin typeface="+mn-lt"/>
                <a:ea typeface="+mn-ea"/>
                <a:cs typeface="+mn-cs"/>
              </a:rPr>
              <a:t>B</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ויטמין </a:t>
            </a:r>
            <a:r>
              <a:rPr lang="en-US" sz="1200" kern="1200" dirty="0" smtClean="0">
                <a:solidFill>
                  <a:schemeClr val="tx1"/>
                </a:solidFill>
                <a:effectLst/>
                <a:latin typeface="+mn-lt"/>
                <a:ea typeface="+mn-ea"/>
                <a:cs typeface="+mn-cs"/>
              </a:rPr>
              <a:t>C</a:t>
            </a:r>
          </a:p>
          <a:p>
            <a:pPr rtl="1"/>
            <a:r>
              <a:rPr lang="he-IL" sz="1200" kern="1200" dirty="0" err="1" smtClean="0">
                <a:solidFill>
                  <a:schemeClr val="tx1"/>
                </a:solidFill>
                <a:effectLst/>
                <a:latin typeface="+mn-lt"/>
                <a:ea typeface="+mn-ea"/>
                <a:cs typeface="+mn-cs"/>
              </a:rPr>
              <a:t>הויטמין</a:t>
            </a:r>
            <a:r>
              <a:rPr lang="he-IL" sz="1200" kern="1200" dirty="0" smtClean="0">
                <a:solidFill>
                  <a:schemeClr val="tx1"/>
                </a:solidFill>
                <a:effectLst/>
                <a:latin typeface="+mn-lt"/>
                <a:ea typeface="+mn-ea"/>
                <a:cs typeface="+mn-cs"/>
              </a:rPr>
              <a:t> הכי נפוץ במזונות שאנחנו אוכלים, כמעט כל מזון מכיל אותו- פירות הדר, עגבניות, ירקות עליים ועוד </a:t>
            </a:r>
            <a:r>
              <a:rPr lang="he-IL" sz="1200" kern="1200" dirty="0" err="1" smtClean="0">
                <a:solidFill>
                  <a:schemeClr val="tx1"/>
                </a:solidFill>
                <a:effectLst/>
                <a:latin typeface="+mn-lt"/>
                <a:ea typeface="+mn-ea"/>
                <a:cs typeface="+mn-cs"/>
              </a:rPr>
              <a:t>ועוד</a:t>
            </a:r>
            <a:r>
              <a:rPr lang="he-IL" sz="1200" kern="1200" dirty="0" smtClean="0">
                <a:solidFill>
                  <a:schemeClr val="tx1"/>
                </a:solidFill>
                <a:effectLst/>
                <a:latin typeface="+mn-lt"/>
                <a:ea typeface="+mn-ea"/>
                <a:cs typeface="+mn-cs"/>
              </a:rPr>
              <a:t>. אין לו בעיה של עודף מכיוון שהוא מסיס במים ולכן יוצא בשתן.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בארץ אין לנו בעיה בצריכת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הוא מאוד רגיש והרבה דברים גורמים לו להתחמצן. ברגע שהוא מתחמצן הוא כבר לא מתפקד בתור ויטמין.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גורמים המחמצנים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חום- ברגע שמחממים מזון שמכיל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הוא מתפרק. לכל </a:t>
            </a:r>
            <a:r>
              <a:rPr lang="he-IL" sz="1200" kern="1200" dirty="0" err="1" smtClean="0">
                <a:solidFill>
                  <a:schemeClr val="tx1"/>
                </a:solidFill>
                <a:effectLst/>
                <a:latin typeface="+mn-lt"/>
                <a:ea typeface="+mn-ea"/>
                <a:cs typeface="+mn-cs"/>
              </a:rPr>
              <a:t>הויטמינים</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t>
            </a:r>
            <a:r>
              <a:rPr lang="he-IL"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B</a:t>
            </a:r>
            <a:r>
              <a:rPr lang="he-IL"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a:t>
            </a:r>
            <a:r>
              <a:rPr lang="he-IL"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K</a:t>
            </a:r>
            <a:r>
              <a:rPr lang="he-IL" sz="1200" kern="1200" dirty="0" smtClean="0">
                <a:solidFill>
                  <a:schemeClr val="tx1"/>
                </a:solidFill>
                <a:effectLst/>
                <a:latin typeface="+mn-lt"/>
                <a:ea typeface="+mn-ea"/>
                <a:cs typeface="+mn-cs"/>
              </a:rPr>
              <a:t>), פרט </a:t>
            </a:r>
            <a:r>
              <a:rPr lang="he-IL" sz="1200" kern="1200" dirty="0" err="1" smtClean="0">
                <a:solidFill>
                  <a:schemeClr val="tx1"/>
                </a:solidFill>
                <a:effectLst/>
                <a:latin typeface="+mn-lt"/>
                <a:ea typeface="+mn-ea"/>
                <a:cs typeface="+mn-cs"/>
              </a:rPr>
              <a:t>לויטמין</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אין בעיה עם חום.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שהות ממושכת באוויר- בתפוז טרי שנקטף מהעץ יהיה יותר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מאשר תפוז שנקנה בחנות. ככל שאוכלים את התפוז קרוב יותר לזמן שנקטף, יהיה בו יותר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מתכת- מגע עם מתכת מקטין את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למשל- לחתוך תפוז עם סכין.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בגלל </a:t>
            </a:r>
            <a:r>
              <a:rPr lang="he-IL" sz="1200" kern="1200" dirty="0" err="1" smtClean="0">
                <a:solidFill>
                  <a:schemeClr val="tx1"/>
                </a:solidFill>
                <a:effectLst/>
                <a:latin typeface="+mn-lt"/>
                <a:ea typeface="+mn-ea"/>
                <a:cs typeface="+mn-cs"/>
              </a:rPr>
              <a:t>שויטמין</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כל כך רגיש, יש אותו בהרבה סוגי מזון.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עדיף לשמור את פרי ההדר במקום חשוך וקריר.</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תפקידי ויטמין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rtl="1"/>
            <a:r>
              <a:rPr lang="he-IL" sz="1200" kern="1200" dirty="0" err="1" smtClean="0">
                <a:solidFill>
                  <a:schemeClr val="tx1"/>
                </a:solidFill>
                <a:effectLst/>
                <a:latin typeface="+mn-lt"/>
                <a:ea typeface="+mn-ea"/>
                <a:cs typeface="+mn-cs"/>
              </a:rPr>
              <a:t>אנטיאוכסידנט</a:t>
            </a:r>
            <a:r>
              <a:rPr lang="he-IL" sz="1200" kern="1200" dirty="0" smtClean="0">
                <a:solidFill>
                  <a:schemeClr val="tx1"/>
                </a:solidFill>
                <a:effectLst/>
                <a:latin typeface="+mn-lt"/>
                <a:ea typeface="+mn-ea"/>
                <a:cs typeface="+mn-cs"/>
              </a:rPr>
              <a:t> (מונע חמצון- רדיקלים חופשיים)</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מונע צפדינה (מחלה של פצעים בפה)</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מונע הצטננות- יש אנשים שמאמינים בכך.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קשור למערכת החיסון. יכול להיות שיש קשר בין 3 ל-4 אבל לא היו מחקרים בנושא.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במיץ תפוזים סחוט אין סיבים תזונתיים </a:t>
            </a:r>
            <a:r>
              <a:rPr lang="he-IL" sz="1200" kern="1200" dirty="0" err="1" smtClean="0">
                <a:solidFill>
                  <a:schemeClr val="tx1"/>
                </a:solidFill>
                <a:effectLst/>
                <a:latin typeface="+mn-lt"/>
                <a:ea typeface="+mn-ea"/>
                <a:cs typeface="+mn-cs"/>
              </a:rPr>
              <a:t>והויטמין</a:t>
            </a:r>
            <a:r>
              <a:rPr lang="he-I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t>
            </a:r>
            <a:r>
              <a:rPr lang="he-IL" sz="1200" kern="1200" dirty="0" smtClean="0">
                <a:solidFill>
                  <a:schemeClr val="tx1"/>
                </a:solidFill>
                <a:effectLst/>
                <a:latin typeface="+mn-lt"/>
                <a:ea typeface="+mn-ea"/>
                <a:cs typeface="+mn-cs"/>
              </a:rPr>
              <a:t> חשוף הרבה יותר להתחמצנות מאשר אם זה בתוך הפרי. לעומת זאת, בכוס מיץ תפוזים יש יותר מתפוז אחד ולכן זה יותר אנרגיה.</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35</a:t>
            </a:fld>
            <a:endParaRPr lang="he-IL"/>
          </a:p>
        </p:txBody>
      </p:sp>
    </p:spTree>
    <p:extLst>
      <p:ext uri="{BB962C8B-B14F-4D97-AF65-F5344CB8AC3E}">
        <p14:creationId xmlns:p14="http://schemas.microsoft.com/office/powerpoint/2010/main" val="64697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pPr>
              <a:defRPr/>
            </a:pPr>
            <a:fld id="{27D2C36A-BF3D-45CB-9836-B6161BA733BB}" type="slidenum">
              <a:rPr lang="he-IL" smtClean="0">
                <a:solidFill>
                  <a:prstClr val="black"/>
                </a:solidFill>
              </a:rPr>
              <a:pPr>
                <a:defRPr/>
              </a:pPr>
              <a:t>12</a:t>
            </a:fld>
            <a:endParaRPr lang="he-IL" dirty="0">
              <a:solidFill>
                <a:prstClr val="black"/>
              </a:solidFill>
            </a:endParaRPr>
          </a:p>
        </p:txBody>
      </p:sp>
    </p:spTree>
    <p:extLst>
      <p:ext uri="{BB962C8B-B14F-4D97-AF65-F5344CB8AC3E}">
        <p14:creationId xmlns:p14="http://schemas.microsoft.com/office/powerpoint/2010/main" val="1983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smtClean="0">
                <a:solidFill>
                  <a:schemeClr val="tx1"/>
                </a:solidFill>
                <a:effectLst/>
                <a:latin typeface="+mn-lt"/>
                <a:ea typeface="+mn-ea"/>
                <a:cs typeface="+mn-cs"/>
              </a:rPr>
              <a:t>הרכיב הכי חשוב שנמצא בגוף שלנו הוא המים. יש מספר סוגי מים- מים מזוקקים, מי בארות, מי ים, מים ממעיינות, מים רכים, מים כבדים, מים קשים, מי </a:t>
            </a:r>
            <a:r>
              <a:rPr lang="he-IL" sz="1200" kern="1200" dirty="0" err="1" smtClean="0">
                <a:solidFill>
                  <a:schemeClr val="tx1"/>
                </a:solidFill>
                <a:effectLst/>
                <a:latin typeface="+mn-lt"/>
                <a:ea typeface="+mn-ea"/>
                <a:cs typeface="+mn-cs"/>
              </a:rPr>
              <a:t>קולחין</a:t>
            </a:r>
            <a:r>
              <a:rPr lang="he-I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אנחנו שותים את מי הבארות ומי המעיינות. כדי לשתות מי ים צריכים להוציא מהם את המומסים.</a:t>
            </a:r>
            <a:endParaRPr lang="en-US" sz="1200" kern="1200" dirty="0" smtClean="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14</a:t>
            </a:fld>
            <a:endParaRPr lang="he-IL"/>
          </a:p>
        </p:txBody>
      </p:sp>
    </p:spTree>
    <p:extLst>
      <p:ext uri="{BB962C8B-B14F-4D97-AF65-F5344CB8AC3E}">
        <p14:creationId xmlns:p14="http://schemas.microsoft.com/office/powerpoint/2010/main" val="273441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kern="1200" dirty="0" smtClean="0">
                <a:solidFill>
                  <a:schemeClr val="tx1"/>
                </a:solidFill>
                <a:effectLst/>
                <a:latin typeface="+mn-lt"/>
                <a:ea typeface="+mn-ea"/>
                <a:cs typeface="+mn-cs"/>
              </a:rPr>
              <a:t>ככל שאנחנו צעירים יותר, אחוז המים בגוף גדל. </a:t>
            </a:r>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16</a:t>
            </a:fld>
            <a:endParaRPr lang="he-IL"/>
          </a:p>
        </p:txBody>
      </p:sp>
    </p:spTree>
    <p:extLst>
      <p:ext uri="{BB962C8B-B14F-4D97-AF65-F5344CB8AC3E}">
        <p14:creationId xmlns:p14="http://schemas.microsoft.com/office/powerpoint/2010/main" val="375427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a:defRPr/>
            </a:pPr>
            <a:fld id="{27D2C36A-BF3D-45CB-9836-B6161BA733BB}" type="slidenum">
              <a:rPr lang="he-IL" smtClean="0">
                <a:solidFill>
                  <a:prstClr val="black"/>
                </a:solidFill>
              </a:rPr>
              <a:pPr>
                <a:defRPr/>
              </a:pPr>
              <a:t>17</a:t>
            </a:fld>
            <a:endParaRPr lang="he-IL" dirty="0">
              <a:solidFill>
                <a:prstClr val="black"/>
              </a:solidFill>
            </a:endParaRPr>
          </a:p>
        </p:txBody>
      </p:sp>
    </p:spTree>
    <p:extLst>
      <p:ext uri="{BB962C8B-B14F-4D97-AF65-F5344CB8AC3E}">
        <p14:creationId xmlns:p14="http://schemas.microsoft.com/office/powerpoint/2010/main" val="4224528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e-IL" smtClean="0"/>
          </a:p>
        </p:txBody>
      </p:sp>
      <p:sp>
        <p:nvSpPr>
          <p:cNvPr id="37892"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aur" pitchFamily="18" charset="0"/>
                <a:cs typeface="Narkisim" pitchFamily="34" charset="-79"/>
              </a:defRPr>
            </a:lvl1pPr>
            <a:lvl2pPr marL="742950" indent="-285750">
              <a:defRPr>
                <a:solidFill>
                  <a:schemeClr val="tx1"/>
                </a:solidFill>
                <a:latin typeface="Centaur" pitchFamily="18" charset="0"/>
                <a:cs typeface="Narkisim" pitchFamily="34" charset="-79"/>
              </a:defRPr>
            </a:lvl2pPr>
            <a:lvl3pPr marL="1143000" indent="-228600">
              <a:defRPr>
                <a:solidFill>
                  <a:schemeClr val="tx1"/>
                </a:solidFill>
                <a:latin typeface="Centaur" pitchFamily="18" charset="0"/>
                <a:cs typeface="Narkisim" pitchFamily="34" charset="-79"/>
              </a:defRPr>
            </a:lvl3pPr>
            <a:lvl4pPr marL="1600200" indent="-228600">
              <a:defRPr>
                <a:solidFill>
                  <a:schemeClr val="tx1"/>
                </a:solidFill>
                <a:latin typeface="Centaur" pitchFamily="18" charset="0"/>
                <a:cs typeface="Narkisim" pitchFamily="34" charset="-79"/>
              </a:defRPr>
            </a:lvl4pPr>
            <a:lvl5pPr marL="2057400" indent="-228600">
              <a:defRPr>
                <a:solidFill>
                  <a:schemeClr val="tx1"/>
                </a:solidFill>
                <a:latin typeface="Centaur" pitchFamily="18" charset="0"/>
                <a:cs typeface="Narkisim" pitchFamily="34" charset="-79"/>
              </a:defRPr>
            </a:lvl5pPr>
            <a:lvl6pPr marL="2514600" indent="-228600" algn="r" rtl="1" fontAlgn="base">
              <a:spcBef>
                <a:spcPct val="0"/>
              </a:spcBef>
              <a:spcAft>
                <a:spcPct val="0"/>
              </a:spcAft>
              <a:defRPr>
                <a:solidFill>
                  <a:schemeClr val="tx1"/>
                </a:solidFill>
                <a:latin typeface="Centaur" pitchFamily="18" charset="0"/>
                <a:cs typeface="Narkisim" pitchFamily="34" charset="-79"/>
              </a:defRPr>
            </a:lvl6pPr>
            <a:lvl7pPr marL="2971800" indent="-228600" algn="r" rtl="1" fontAlgn="base">
              <a:spcBef>
                <a:spcPct val="0"/>
              </a:spcBef>
              <a:spcAft>
                <a:spcPct val="0"/>
              </a:spcAft>
              <a:defRPr>
                <a:solidFill>
                  <a:schemeClr val="tx1"/>
                </a:solidFill>
                <a:latin typeface="Centaur" pitchFamily="18" charset="0"/>
                <a:cs typeface="Narkisim" pitchFamily="34" charset="-79"/>
              </a:defRPr>
            </a:lvl7pPr>
            <a:lvl8pPr marL="3429000" indent="-228600" algn="r" rtl="1" fontAlgn="base">
              <a:spcBef>
                <a:spcPct val="0"/>
              </a:spcBef>
              <a:spcAft>
                <a:spcPct val="0"/>
              </a:spcAft>
              <a:defRPr>
                <a:solidFill>
                  <a:schemeClr val="tx1"/>
                </a:solidFill>
                <a:latin typeface="Centaur" pitchFamily="18" charset="0"/>
                <a:cs typeface="Narkisim" pitchFamily="34" charset="-79"/>
              </a:defRPr>
            </a:lvl8pPr>
            <a:lvl9pPr marL="3886200" indent="-228600" algn="r" rtl="1" fontAlgn="base">
              <a:spcBef>
                <a:spcPct val="0"/>
              </a:spcBef>
              <a:spcAft>
                <a:spcPct val="0"/>
              </a:spcAft>
              <a:defRPr>
                <a:solidFill>
                  <a:schemeClr val="tx1"/>
                </a:solidFill>
                <a:latin typeface="Centaur" pitchFamily="18" charset="0"/>
                <a:cs typeface="Narkisim" pitchFamily="34" charset="-79"/>
              </a:defRPr>
            </a:lvl9pPr>
          </a:lstStyle>
          <a:p>
            <a:pPr fontAlgn="base">
              <a:spcBef>
                <a:spcPct val="0"/>
              </a:spcBef>
              <a:spcAft>
                <a:spcPct val="0"/>
              </a:spcAft>
            </a:pPr>
            <a:fld id="{8217E113-1193-426D-A696-57DCFBBA05D2}" type="slidenum">
              <a:rPr lang="he-IL">
                <a:solidFill>
                  <a:prstClr val="black"/>
                </a:solidFill>
                <a:latin typeface="Calibri" pitchFamily="34" charset="0"/>
                <a:cs typeface="Arial" charset="0"/>
              </a:rPr>
              <a:pPr fontAlgn="base">
                <a:spcBef>
                  <a:spcPct val="0"/>
                </a:spcBef>
                <a:spcAft>
                  <a:spcPct val="0"/>
                </a:spcAft>
              </a:pPr>
              <a:t>19</a:t>
            </a:fld>
            <a:endParaRPr lang="he-IL">
              <a:solidFill>
                <a:prstClr val="black"/>
              </a:solidFill>
              <a:latin typeface="Calibri" pitchFamily="34" charset="0"/>
              <a:cs typeface="Arial" charset="0"/>
            </a:endParaRPr>
          </a:p>
        </p:txBody>
      </p:sp>
    </p:spTree>
    <p:extLst>
      <p:ext uri="{BB962C8B-B14F-4D97-AF65-F5344CB8AC3E}">
        <p14:creationId xmlns:p14="http://schemas.microsoft.com/office/powerpoint/2010/main" val="874048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smtClean="0">
                <a:solidFill>
                  <a:schemeClr val="tx1"/>
                </a:solidFill>
                <a:effectLst/>
                <a:latin typeface="+mn-lt"/>
                <a:ea typeface="+mn-ea"/>
                <a:cs typeface="+mn-cs"/>
              </a:rPr>
              <a:t>מה המים בגוף עושים כדי להתקרר? הזעה. המים שיוצאים החוצה מהגוף הופכים לגז (מתאדים) וכתוצאה מכך הם מקררים את המקום. בתהליך זה מתרחש עיקרון פיזיקלי- חוק שימור האנרגיה- אנרגיה לא יכולה לברוח. אם השקענו חום במקום מסוים אז במקום אחר גרענו חום. כדי להפוך את הנוזל לגז, צריך להשקיע חום, לכן המקום מתקרר.</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שני גורמים שמזרזים את נידוף המים (מעבר ממצב צבירה של נוזל למצב צבירה של גז)- חום ורוח.</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יותר נעים להיות במקום שיש בו רוח או מאוורר כי שם הזיעה מתנדפת יותר מהר.</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ככל שאחוז המים באוויר (לחות) גדול יותר, יכולת הזיעה להתנדף קטן יותר. ואם הזיעה לא מתנדפת- הגוף לא מתקרר. השילוב בין הטמפרטורה לאחוז הלחות זה מה שנקרא עומס חום.</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הלחות באוויר משפיעה על המזון. למשל- אם נשאיר לחם בחוץ הוא יתייבש. סוגי מזון שונים מגיבים בצורה שונה לאוויר. זה תלוי ביחס הנוזלים שנמצאים בין המזון לבין האוויר. אם יש במזון יותר נוזלים מאשר באוויר- המזון ישחרר נוזלים לאוויר ויתייבש. אם המזון יהיה יותר יבש מהאוויר- יחדרו נוזלים למזון והוא יתרכך.</a:t>
            </a:r>
            <a:endParaRPr lang="en-US" sz="1200" kern="1200" dirty="0" smtClean="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23</a:t>
            </a:fld>
            <a:endParaRPr lang="he-IL" dirty="0"/>
          </a:p>
        </p:txBody>
      </p:sp>
    </p:spTree>
    <p:extLst>
      <p:ext uri="{BB962C8B-B14F-4D97-AF65-F5344CB8AC3E}">
        <p14:creationId xmlns:p14="http://schemas.microsoft.com/office/powerpoint/2010/main" val="402041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הדם בקור זורם מהר יותר לאיברים וכך מחמם אותם</a:t>
            </a: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26</a:t>
            </a:fld>
            <a:endParaRPr lang="he-IL" dirty="0"/>
          </a:p>
        </p:txBody>
      </p:sp>
    </p:spTree>
    <p:extLst>
      <p:ext uri="{BB962C8B-B14F-4D97-AF65-F5344CB8AC3E}">
        <p14:creationId xmlns:p14="http://schemas.microsoft.com/office/powerpoint/2010/main" val="77062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smtClean="0">
                <a:solidFill>
                  <a:schemeClr val="tx1"/>
                </a:solidFill>
                <a:effectLst/>
                <a:latin typeface="+mn-lt"/>
                <a:ea typeface="+mn-ea"/>
                <a:cs typeface="+mn-cs"/>
              </a:rPr>
              <a:t>בטבע, בדו סוכרים, תמיד אחד מהם הוא גלוקוז. השני יכול להיות גלוקוז, פרוקטוז או גלקטוז. כשגלוקוז מתחבר עם גלוקוז (מלטוז), בכל הפעמים בטבע התהליך לא נעצר שם. מתחברים אליו עוד יחידות של חד סוכר. לכן, לא נמצא מלטוז בטבע.</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יש תינוקות שרגישים ללקטוז, זאת אומרת שאין להם את האנזים שמפרק אותו. </a:t>
            </a:r>
            <a:endParaRPr lang="en-US" sz="1200" kern="1200" dirty="0" smtClean="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7379F54F-E901-4520-8D3F-3E99F268D979}" type="slidenum">
              <a:rPr lang="he-IL" smtClean="0"/>
              <a:t>28</a:t>
            </a:fld>
            <a:endParaRPr lang="he-IL" dirty="0"/>
          </a:p>
        </p:txBody>
      </p:sp>
    </p:spTree>
    <p:extLst>
      <p:ext uri="{BB962C8B-B14F-4D97-AF65-F5344CB8AC3E}">
        <p14:creationId xmlns:p14="http://schemas.microsoft.com/office/powerpoint/2010/main" val="375399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en-US"/>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DFEE99A5-4EA0-4FFE-9701-37A68D981730}" type="datetimeFigureOut">
              <a:rPr lang="en-US" smtClean="0"/>
              <a:pPr/>
              <a:t>4/19/2020</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243420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DFEE99A5-4EA0-4FFE-9701-37A68D981730}" type="datetimeFigureOut">
              <a:rPr lang="en-US" smtClean="0"/>
              <a:pPr/>
              <a:t>4/19/2020</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192378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DFEE99A5-4EA0-4FFE-9701-37A68D981730}" type="datetimeFigureOut">
              <a:rPr lang="en-US" smtClean="0"/>
              <a:pPr/>
              <a:t>4/19/2020</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366155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4" name="Picture 6" descr="foodpyramid_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ctrTitle"/>
          </p:nvPr>
        </p:nvSpPr>
        <p:spPr>
          <a:xfrm>
            <a:off x="685800" y="2130425"/>
            <a:ext cx="7772400" cy="1470025"/>
          </a:xfrm>
        </p:spPr>
        <p:txBody>
          <a:bodyPr/>
          <a:lstStyle>
            <a:lvl1pPr>
              <a:defRPr/>
            </a:lvl1pPr>
          </a:lstStyle>
          <a:p>
            <a:r>
              <a:rPr lang="he-IL" smtClean="0"/>
              <a:t>לחץ כדי לערוך סגנון כותרת של תבנית בסיס</a:t>
            </a:r>
            <a:endParaRPr lang="en-US"/>
          </a:p>
        </p:txBody>
      </p:sp>
      <p:sp>
        <p:nvSpPr>
          <p:cNvPr id="73731" name="Rectangle 3"/>
          <p:cNvSpPr>
            <a:spLocks noGrp="1" noChangeArrowheads="1"/>
          </p:cNvSpPr>
          <p:nvPr>
            <p:ph type="subTitle" idx="1"/>
          </p:nvPr>
        </p:nvSpPr>
        <p:spPr>
          <a:xfrm>
            <a:off x="1371600" y="3733800"/>
            <a:ext cx="6400800" cy="914400"/>
          </a:xfrm>
        </p:spPr>
        <p:txBody>
          <a:bodyPr/>
          <a:lstStyle>
            <a:lvl1pPr marL="0" indent="0" algn="ctr">
              <a:buFont typeface="Wingdings" pitchFamily="2" charset="2"/>
              <a:buNone/>
              <a:defRPr i="1"/>
            </a:lvl1pPr>
          </a:lstStyle>
          <a:p>
            <a:r>
              <a:rPr lang="he-IL" smtClean="0"/>
              <a:t>לחץ כדי לערוך סגנון כותרת משנה של תבנית בסיס</a:t>
            </a:r>
            <a:endParaRPr lang="en-US"/>
          </a:p>
        </p:txBody>
      </p:sp>
    </p:spTree>
    <p:extLst>
      <p:ext uri="{BB962C8B-B14F-4D97-AF65-F5344CB8AC3E}">
        <p14:creationId xmlns:p14="http://schemas.microsoft.com/office/powerpoint/2010/main" val="65888955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Tree>
    <p:extLst>
      <p:ext uri="{BB962C8B-B14F-4D97-AF65-F5344CB8AC3E}">
        <p14:creationId xmlns:p14="http://schemas.microsoft.com/office/powerpoint/2010/main" val="242497343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Tree>
    <p:extLst>
      <p:ext uri="{BB962C8B-B14F-4D97-AF65-F5344CB8AC3E}">
        <p14:creationId xmlns:p14="http://schemas.microsoft.com/office/powerpoint/2010/main" val="312582549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15240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Tree>
    <p:extLst>
      <p:ext uri="{BB962C8B-B14F-4D97-AF65-F5344CB8AC3E}">
        <p14:creationId xmlns:p14="http://schemas.microsoft.com/office/powerpoint/2010/main" val="18474312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Tree>
    <p:extLst>
      <p:ext uri="{BB962C8B-B14F-4D97-AF65-F5344CB8AC3E}">
        <p14:creationId xmlns:p14="http://schemas.microsoft.com/office/powerpoint/2010/main" val="388921337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Tree>
    <p:extLst>
      <p:ext uri="{BB962C8B-B14F-4D97-AF65-F5344CB8AC3E}">
        <p14:creationId xmlns:p14="http://schemas.microsoft.com/office/powerpoint/2010/main" val="263522357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71582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Tree>
    <p:extLst>
      <p:ext uri="{BB962C8B-B14F-4D97-AF65-F5344CB8AC3E}">
        <p14:creationId xmlns:p14="http://schemas.microsoft.com/office/powerpoint/2010/main" val="122879587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DFEE99A5-4EA0-4FFE-9701-37A68D981730}" type="datetimeFigureOut">
              <a:rPr lang="en-US" smtClean="0"/>
              <a:pPr/>
              <a:t>4/19/2020</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3812565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endParaRPr lang="he-IL" noProof="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Tree>
    <p:extLst>
      <p:ext uri="{BB962C8B-B14F-4D97-AF65-F5344CB8AC3E}">
        <p14:creationId xmlns:p14="http://schemas.microsoft.com/office/powerpoint/2010/main" val="181912815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Tree>
    <p:extLst>
      <p:ext uri="{BB962C8B-B14F-4D97-AF65-F5344CB8AC3E}">
        <p14:creationId xmlns:p14="http://schemas.microsoft.com/office/powerpoint/2010/main" val="103389811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096000" y="914400"/>
            <a:ext cx="1524000" cy="4724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1524000" y="914400"/>
            <a:ext cx="4419600" cy="4724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Tree>
    <p:extLst>
      <p:ext uri="{BB962C8B-B14F-4D97-AF65-F5344CB8AC3E}">
        <p14:creationId xmlns:p14="http://schemas.microsoft.com/office/powerpoint/2010/main" val="231892845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כותרת ודיאגרמה או תרשים ארגוני">
    <p:spTree>
      <p:nvGrpSpPr>
        <p:cNvPr id="1" name=""/>
        <p:cNvGrpSpPr/>
        <p:nvPr/>
      </p:nvGrpSpPr>
      <p:grpSpPr>
        <a:xfrm>
          <a:off x="0" y="0"/>
          <a:ext cx="0" cy="0"/>
          <a:chOff x="0" y="0"/>
          <a:chExt cx="0" cy="0"/>
        </a:xfrm>
      </p:grpSpPr>
      <p:sp>
        <p:nvSpPr>
          <p:cNvPr id="2" name="כותרת 1"/>
          <p:cNvSpPr>
            <a:spLocks noGrp="1"/>
          </p:cNvSpPr>
          <p:nvPr>
            <p:ph type="title"/>
          </p:nvPr>
        </p:nvSpPr>
        <p:spPr>
          <a:xfrm>
            <a:off x="1524000" y="914400"/>
            <a:ext cx="6096000" cy="762000"/>
          </a:xfrm>
        </p:spPr>
        <p:txBody>
          <a:bodyPr/>
          <a:lstStyle/>
          <a:p>
            <a:r>
              <a:rPr lang="he-IL" smtClean="0"/>
              <a:t>לחץ כדי לערוך סגנון כותרת של תבנית בסיס</a:t>
            </a:r>
            <a:endParaRPr lang="he-IL"/>
          </a:p>
        </p:txBody>
      </p:sp>
      <p:sp>
        <p:nvSpPr>
          <p:cNvPr id="3" name="מציין מיקום של SmartArt 2"/>
          <p:cNvSpPr>
            <a:spLocks noGrp="1"/>
          </p:cNvSpPr>
          <p:nvPr>
            <p:ph type="dgm" idx="1"/>
          </p:nvPr>
        </p:nvSpPr>
        <p:spPr>
          <a:xfrm>
            <a:off x="1524000" y="1752600"/>
            <a:ext cx="6096000" cy="3886200"/>
          </a:xfrm>
        </p:spPr>
        <p:txBody>
          <a:bodyPr/>
          <a:lstStyle/>
          <a:p>
            <a:pPr lvl="0"/>
            <a:r>
              <a:rPr lang="he-IL" noProof="0" smtClean="0"/>
              <a:t>לחץ על הסמל כדי להוסיף גרפיקת SmartArt</a:t>
            </a:r>
            <a:endParaRPr lang="he-IL" noProof="0"/>
          </a:p>
        </p:txBody>
      </p:sp>
    </p:spTree>
    <p:extLst>
      <p:ext uri="{BB962C8B-B14F-4D97-AF65-F5344CB8AC3E}">
        <p14:creationId xmlns:p14="http://schemas.microsoft.com/office/powerpoint/2010/main" val="345142440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667C216D-BF39-4866-A549-67B0DC1D7976}" type="slidenum">
              <a:rPr lang="he-IL"/>
              <a:pPr>
                <a:defRPr/>
              </a:pPr>
              <a:t>‹#›</a:t>
            </a:fld>
            <a:endParaRPr lang="he-IL" dirty="0"/>
          </a:p>
        </p:txBody>
      </p:sp>
    </p:spTree>
    <p:extLst>
      <p:ext uri="{BB962C8B-B14F-4D97-AF65-F5344CB8AC3E}">
        <p14:creationId xmlns:p14="http://schemas.microsoft.com/office/powerpoint/2010/main" val="4029300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שאלות</a:t>
            </a:r>
          </a:p>
          <a:p>
            <a:pPr algn="r" rtl="1">
              <a:defRPr/>
            </a:pPr>
            <a:endParaRPr lang="he-IL" sz="2000" dirty="0">
              <a:solidFill>
                <a:prstClr val="black">
                  <a:lumMod val="50000"/>
                  <a:lumOff val="50000"/>
                </a:prstClr>
              </a:solidFil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D8576D4A-3C8D-4C47-A95F-1EF0EA469898}" type="slidenum">
              <a:rPr lang="he-IL"/>
              <a:pPr>
                <a:defRPr/>
              </a:pPr>
              <a:t>‹#›</a:t>
            </a:fld>
            <a:endParaRPr lang="he-IL" dirty="0"/>
          </a:p>
        </p:txBody>
      </p:sp>
    </p:spTree>
    <p:extLst>
      <p:ext uri="{BB962C8B-B14F-4D97-AF65-F5344CB8AC3E}">
        <p14:creationId xmlns:p14="http://schemas.microsoft.com/office/powerpoint/2010/main" val="2593207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תשובות</a:t>
            </a:r>
          </a:p>
          <a:p>
            <a:pPr algn="r" rtl="1">
              <a:defRPr/>
            </a:pPr>
            <a:endParaRPr lang="he-IL" sz="2000" dirty="0">
              <a:solidFill>
                <a:prstClr val="black">
                  <a:lumMod val="50000"/>
                  <a:lumOff val="50000"/>
                </a:prstClr>
              </a:solidFil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BAABD50C-0762-472C-8EB8-4A834150D723}" type="slidenum">
              <a:rPr lang="he-IL"/>
              <a:pPr>
                <a:defRPr/>
              </a:pPr>
              <a:t>‹#›</a:t>
            </a:fld>
            <a:endParaRPr lang="he-IL" dirty="0"/>
          </a:p>
        </p:txBody>
      </p:sp>
    </p:spTree>
    <p:extLst>
      <p:ext uri="{BB962C8B-B14F-4D97-AF65-F5344CB8AC3E}">
        <p14:creationId xmlns:p14="http://schemas.microsoft.com/office/powerpoint/2010/main" val="194378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457200" y="1600200"/>
            <a:ext cx="8229600" cy="4525963"/>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BFFCB4E3-DC24-4A30-8016-C5E937BEE1D0}" type="slidenum">
              <a:rPr lang="en-US" smtClean="0"/>
              <a:pPr/>
              <a:t>‹#›</a:t>
            </a:fld>
            <a:endParaRPr lang="en-US"/>
          </a:p>
        </p:txBody>
      </p:sp>
    </p:spTree>
    <p:extLst>
      <p:ext uri="{BB962C8B-B14F-4D97-AF65-F5344CB8AC3E}">
        <p14:creationId xmlns:p14="http://schemas.microsoft.com/office/powerpoint/2010/main" val="1264981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smtClean="0"/>
              <a:t>לחץ כדי לערוך סגנון כותרת של תבנית בסיס</a:t>
            </a:r>
            <a:endParaRPr lang="he-IL"/>
          </a:p>
        </p:txBody>
      </p:sp>
      <p:sp>
        <p:nvSpPr>
          <p:cNvPr id="3" name="Date Placeholder 3"/>
          <p:cNvSpPr>
            <a:spLocks noGrp="1"/>
          </p:cNvSpPr>
          <p:nvPr>
            <p:ph type="dt" sz="half" idx="10"/>
          </p:nvPr>
        </p:nvSpPr>
        <p:spPr/>
        <p:txBody>
          <a:bodyPr/>
          <a:lstStyle>
            <a:lvl1pPr>
              <a:defRPr/>
            </a:lvl1pPr>
          </a:lstStyle>
          <a:p>
            <a:pPr>
              <a:defRPr/>
            </a:pPr>
            <a:endParaRPr lang="he-IL"/>
          </a:p>
        </p:txBody>
      </p:sp>
      <p:sp>
        <p:nvSpPr>
          <p:cNvPr id="4" name="Footer Placeholder 4"/>
          <p:cNvSpPr>
            <a:spLocks noGrp="1"/>
          </p:cNvSpPr>
          <p:nvPr>
            <p:ph type="ftr" sz="quarter" idx="11"/>
          </p:nvPr>
        </p:nvSpPr>
        <p:spPr/>
        <p:txBody>
          <a:bodyPr/>
          <a:lstStyle>
            <a:lvl1pPr>
              <a:defRPr/>
            </a:lvl1pPr>
          </a:lstStyle>
          <a:p>
            <a:pPr>
              <a:defRPr/>
            </a:pPr>
            <a:endParaRPr lang="he-IL"/>
          </a:p>
        </p:txBody>
      </p:sp>
      <p:sp>
        <p:nvSpPr>
          <p:cNvPr id="5" name="Slide Number Placeholder 5"/>
          <p:cNvSpPr>
            <a:spLocks noGrp="1"/>
          </p:cNvSpPr>
          <p:nvPr>
            <p:ph type="sldNum" sz="quarter" idx="12"/>
          </p:nvPr>
        </p:nvSpPr>
        <p:spPr/>
        <p:txBody>
          <a:bodyPr/>
          <a:lstStyle>
            <a:lvl1pPr>
              <a:defRPr/>
            </a:lvl1pPr>
          </a:lstStyle>
          <a:p>
            <a:fld id="{1D86AB8B-8B99-44D3-BB7A-25CCE9B5EDCF}" type="slidenum">
              <a:rPr lang="he-IL" altLang="he-IL"/>
              <a:pPr/>
              <a:t>‹#›</a:t>
            </a:fld>
            <a:endParaRPr lang="he-IL" altLang="he-IL"/>
          </a:p>
        </p:txBody>
      </p:sp>
    </p:spTree>
    <p:extLst>
      <p:ext uri="{BB962C8B-B14F-4D97-AF65-F5344CB8AC3E}">
        <p14:creationId xmlns:p14="http://schemas.microsoft.com/office/powerpoint/2010/main" val="223504347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fld id="{B0984BE6-AB61-4828-97EE-DA7F8D3F2A09}" type="datetime8">
              <a:rPr lang="he-IL"/>
              <a:pPr>
                <a:defRPr/>
              </a:pPr>
              <a:t>19 אפריל 20</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1291B71C-0B0F-4B00-9935-9D397885EF89}" type="slidenum">
              <a:rPr lang="he-IL"/>
              <a:pPr>
                <a:defRPr/>
              </a:pPr>
              <a:t>‹#›</a:t>
            </a:fld>
            <a:endParaRPr lang="he-IL" dirty="0"/>
          </a:p>
        </p:txBody>
      </p:sp>
    </p:spTree>
    <p:extLst>
      <p:ext uri="{BB962C8B-B14F-4D97-AF65-F5344CB8AC3E}">
        <p14:creationId xmlns:p14="http://schemas.microsoft.com/office/powerpoint/2010/main" val="5539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l">
              <a:defRPr sz="4000" b="1" cap="all"/>
            </a:lvl1p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DFEE99A5-4EA0-4FFE-9701-37A68D981730}" type="datetimeFigureOut">
              <a:rPr lang="en-US" smtClean="0"/>
              <a:pPr/>
              <a:t>4/19/2020</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4022054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2471BCAB-381A-428D-861E-BC4AAE6196B9}" type="slidenum">
              <a:rPr lang="he-IL"/>
              <a:pPr>
                <a:defRPr/>
              </a:pPr>
              <a:t>‹#›</a:t>
            </a:fld>
            <a:endParaRPr lang="he-IL" dirty="0"/>
          </a:p>
        </p:txBody>
      </p:sp>
    </p:spTree>
    <p:extLst>
      <p:ext uri="{BB962C8B-B14F-4D97-AF65-F5344CB8AC3E}">
        <p14:creationId xmlns:p14="http://schemas.microsoft.com/office/powerpoint/2010/main" val="3972606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שאלות</a:t>
            </a:r>
          </a:p>
          <a:p>
            <a:pPr algn="r" rtl="1">
              <a:defRPr/>
            </a:pPr>
            <a:endParaRPr lang="he-IL" sz="2000" dirty="0">
              <a:solidFill>
                <a:prstClr val="black">
                  <a:lumMod val="50000"/>
                  <a:lumOff val="50000"/>
                </a:prstClr>
              </a:solidFil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65A21C6B-5E9A-434E-9A0D-3613A90AE6E7}" type="slidenum">
              <a:rPr lang="he-IL"/>
              <a:pPr>
                <a:defRPr/>
              </a:pPr>
              <a:t>‹#›</a:t>
            </a:fld>
            <a:endParaRPr lang="he-IL" dirty="0"/>
          </a:p>
        </p:txBody>
      </p:sp>
    </p:spTree>
    <p:extLst>
      <p:ext uri="{BB962C8B-B14F-4D97-AF65-F5344CB8AC3E}">
        <p14:creationId xmlns:p14="http://schemas.microsoft.com/office/powerpoint/2010/main" val="2715862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תשובות</a:t>
            </a:r>
          </a:p>
          <a:p>
            <a:pPr algn="r" rtl="1">
              <a:defRPr/>
            </a:pPr>
            <a:endParaRPr lang="he-IL" sz="2000" dirty="0">
              <a:solidFill>
                <a:prstClr val="black">
                  <a:lumMod val="50000"/>
                  <a:lumOff val="50000"/>
                </a:prstClr>
              </a:solidFil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3D992F23-AEBF-490B-BBA5-12A2AD43813C}" type="slidenum">
              <a:rPr lang="he-IL"/>
              <a:pPr>
                <a:defRPr/>
              </a:pPr>
              <a:t>‹#›</a:t>
            </a:fld>
            <a:endParaRPr lang="he-IL" dirty="0"/>
          </a:p>
        </p:txBody>
      </p:sp>
    </p:spTree>
    <p:extLst>
      <p:ext uri="{BB962C8B-B14F-4D97-AF65-F5344CB8AC3E}">
        <p14:creationId xmlns:p14="http://schemas.microsoft.com/office/powerpoint/2010/main" val="559533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685800" y="1981200"/>
            <a:ext cx="7772400" cy="4114800"/>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endParaRPr lang="en-US"/>
          </a:p>
        </p:txBody>
      </p:sp>
      <p:sp>
        <p:nvSpPr>
          <p:cNvPr id="5" name="מציין מיקום של כותרת תחתונה 4"/>
          <p:cNvSpPr>
            <a:spLocks noGrp="1"/>
          </p:cNvSpPr>
          <p:nvPr>
            <p:ph type="ftr" sz="quarter" idx="11"/>
          </p:nvPr>
        </p:nvSpPr>
        <p:spPr/>
        <p:txBody>
          <a:bodyPr/>
          <a:lstStyle>
            <a:lvl1pPr>
              <a:defRPr/>
            </a:lvl1pPr>
          </a:lstStyle>
          <a:p>
            <a:endParaRPr lang="en-US"/>
          </a:p>
        </p:txBody>
      </p:sp>
      <p:sp>
        <p:nvSpPr>
          <p:cNvPr id="6" name="מציין מיקום של מספר שקופית 5"/>
          <p:cNvSpPr>
            <a:spLocks noGrp="1"/>
          </p:cNvSpPr>
          <p:nvPr>
            <p:ph type="sldNum" sz="quarter" idx="12"/>
          </p:nvPr>
        </p:nvSpPr>
        <p:spPr/>
        <p:txBody>
          <a:bodyPr/>
          <a:lstStyle>
            <a:lvl1pPr>
              <a:defRPr/>
            </a:lvl1pPr>
          </a:lstStyle>
          <a:p>
            <a:fld id="{BFFCB4E3-DC24-4A30-8016-C5E937BEE1D0}" type="slidenum">
              <a:rPr lang="en-US"/>
              <a:pPr/>
              <a:t>‹#›</a:t>
            </a:fld>
            <a:endParaRPr lang="en-US"/>
          </a:p>
        </p:txBody>
      </p:sp>
    </p:spTree>
    <p:extLst>
      <p:ext uri="{BB962C8B-B14F-4D97-AF65-F5344CB8AC3E}">
        <p14:creationId xmlns:p14="http://schemas.microsoft.com/office/powerpoint/2010/main" val="426389917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defRPr/>
            </a:lvl1pPr>
          </a:lstStyle>
          <a:p>
            <a:pPr>
              <a:defRPr/>
            </a:pPr>
            <a:fld id="{1291B71C-0B0F-4B00-9935-9D397885EF89}" type="slidenum">
              <a:rPr lang="he-IL"/>
              <a:pPr>
                <a:defRPr/>
              </a:pPr>
              <a:t>‹#›</a:t>
            </a:fld>
            <a:endParaRPr lang="he-IL" dirty="0"/>
          </a:p>
        </p:txBody>
      </p:sp>
    </p:spTree>
    <p:extLst>
      <p:ext uri="{BB962C8B-B14F-4D97-AF65-F5344CB8AC3E}">
        <p14:creationId xmlns:p14="http://schemas.microsoft.com/office/powerpoint/2010/main" val="2231630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3C10C80A-E440-459C-8C82-13E04B61BC12}" type="slidenum">
              <a:rPr lang="he-IL"/>
              <a:pPr>
                <a:defRPr/>
              </a:pPr>
              <a:t>‹#›</a:t>
            </a:fld>
            <a:endParaRPr lang="he-IL" dirty="0"/>
          </a:p>
        </p:txBody>
      </p:sp>
    </p:spTree>
    <p:extLst>
      <p:ext uri="{BB962C8B-B14F-4D97-AF65-F5344CB8AC3E}">
        <p14:creationId xmlns:p14="http://schemas.microsoft.com/office/powerpoint/2010/main" val="155767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שאלות</a:t>
            </a:r>
          </a:p>
          <a:p>
            <a:pPr algn="r" rtl="1">
              <a:defRPr/>
            </a:pPr>
            <a:endParaRPr lang="he-IL" sz="2000" dirty="0">
              <a:solidFill>
                <a:prstClr val="black">
                  <a:lumMod val="50000"/>
                  <a:lumOff val="50000"/>
                </a:prstClr>
              </a:solidFil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5C489185-7217-4E95-8DD0-E43C07866035}" type="slidenum">
              <a:rPr lang="he-IL"/>
              <a:pPr>
                <a:defRPr/>
              </a:pPr>
              <a:t>‹#›</a:t>
            </a:fld>
            <a:endParaRPr lang="he-IL" dirty="0"/>
          </a:p>
        </p:txBody>
      </p:sp>
    </p:spTree>
    <p:extLst>
      <p:ext uri="{BB962C8B-B14F-4D97-AF65-F5344CB8AC3E}">
        <p14:creationId xmlns:p14="http://schemas.microsoft.com/office/powerpoint/2010/main" val="3566836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תשובות</a:t>
            </a:r>
          </a:p>
          <a:p>
            <a:pPr algn="r" rtl="1">
              <a:defRPr/>
            </a:pPr>
            <a:endParaRPr lang="he-IL" sz="2000" dirty="0">
              <a:solidFill>
                <a:prstClr val="black">
                  <a:lumMod val="50000"/>
                  <a:lumOff val="50000"/>
                </a:prstClr>
              </a:solidFil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6D0846F4-BC60-4417-8CE9-D0B4BEF13A33}" type="slidenum">
              <a:rPr lang="he-IL"/>
              <a:pPr>
                <a:defRPr/>
              </a:pPr>
              <a:t>‹#›</a:t>
            </a:fld>
            <a:endParaRPr lang="he-IL" dirty="0"/>
          </a:p>
        </p:txBody>
      </p:sp>
    </p:spTree>
    <p:extLst>
      <p:ext uri="{BB962C8B-B14F-4D97-AF65-F5344CB8AC3E}">
        <p14:creationId xmlns:p14="http://schemas.microsoft.com/office/powerpoint/2010/main" val="1877293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457200" y="1600200"/>
            <a:ext cx="8229600" cy="4525963"/>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BFFCB4E3-DC24-4A30-8016-C5E937BEE1D0}" type="slidenum">
              <a:rPr lang="en-US" smtClean="0"/>
              <a:pPr/>
              <a:t>‹#›</a:t>
            </a:fld>
            <a:endParaRPr lang="en-US"/>
          </a:p>
        </p:txBody>
      </p:sp>
    </p:spTree>
    <p:extLst>
      <p:ext uri="{BB962C8B-B14F-4D97-AF65-F5344CB8AC3E}">
        <p14:creationId xmlns:p14="http://schemas.microsoft.com/office/powerpoint/2010/main" val="400346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endParaRPr lang="en-US">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en-US">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B894F7D-7A4F-4BBC-ABF2-5E81BF5403E5}" type="slidenum">
              <a:rPr lang="en-US" smtClean="0"/>
              <a:pPr/>
              <a:t>‹#›</a:t>
            </a:fld>
            <a:endParaRPr lang="en-US"/>
          </a:p>
        </p:txBody>
      </p:sp>
    </p:spTree>
    <p:extLst>
      <p:ext uri="{BB962C8B-B14F-4D97-AF65-F5344CB8AC3E}">
        <p14:creationId xmlns:p14="http://schemas.microsoft.com/office/powerpoint/2010/main" val="64164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של תאריך 4"/>
          <p:cNvSpPr>
            <a:spLocks noGrp="1"/>
          </p:cNvSpPr>
          <p:nvPr>
            <p:ph type="dt" sz="half" idx="10"/>
          </p:nvPr>
        </p:nvSpPr>
        <p:spPr/>
        <p:txBody>
          <a:bodyPr/>
          <a:lstStyle/>
          <a:p>
            <a:fld id="{DFEE99A5-4EA0-4FFE-9701-37A68D981730}" type="datetimeFigureOut">
              <a:rPr lang="en-US" smtClean="0"/>
              <a:pPr/>
              <a:t>4/19/2020</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2928696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pPr>
              <a:defRPr/>
            </a:pPr>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pPr>
              <a:defRPr/>
            </a:pPr>
            <a:fld id="{C11F6B51-060E-4B64-A563-ABD3095D094A}" type="slidenum">
              <a:rPr lang="he-IL" smtClean="0"/>
              <a:pPr>
                <a:defRPr/>
              </a:pPr>
              <a:t>‹#›</a:t>
            </a:fld>
            <a:endParaRPr lang="he-IL" dirty="0"/>
          </a:p>
        </p:txBody>
      </p:sp>
    </p:spTree>
    <p:extLst>
      <p:ext uri="{BB962C8B-B14F-4D97-AF65-F5344CB8AC3E}">
        <p14:creationId xmlns:p14="http://schemas.microsoft.com/office/powerpoint/2010/main" val="2602194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a:prstGeom prst="rect">
            <a:avLst/>
          </a:prstGeom>
        </p:spPr>
        <p:txBody>
          <a:bodyPr/>
          <a:lstStyle/>
          <a:p>
            <a:r>
              <a:rPr lang="he-IL" smtClean="0"/>
              <a:t>לחץ כדי לערוך סגנון כותרת של תבנית בסיס</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E05B51-AB9F-4D49-8D85-B4480BBC923C}" type="slidenum">
              <a:rPr lang="en-US"/>
              <a:pPr>
                <a:defRPr/>
              </a:pPr>
              <a:t>‹#›</a:t>
            </a:fld>
            <a:endParaRPr lang="en-US"/>
          </a:p>
        </p:txBody>
      </p:sp>
    </p:spTree>
    <p:extLst>
      <p:ext uri="{BB962C8B-B14F-4D97-AF65-F5344CB8AC3E}">
        <p14:creationId xmlns:p14="http://schemas.microsoft.com/office/powerpoint/2010/main" val="180648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29FB64-3A00-4BEB-B2DB-2994A137DCA6}" type="slidenum">
              <a:rPr lang="en-US"/>
              <a:pPr>
                <a:defRPr/>
              </a:pPr>
              <a:t>‹#›</a:t>
            </a:fld>
            <a:endParaRPr lang="en-US"/>
          </a:p>
        </p:txBody>
      </p:sp>
    </p:spTree>
    <p:extLst>
      <p:ext uri="{BB962C8B-B14F-4D97-AF65-F5344CB8AC3E}">
        <p14:creationId xmlns:p14="http://schemas.microsoft.com/office/powerpoint/2010/main" val="274710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A2E423E1-A2E4-41A8-8D1C-AAFC93F0674F}" type="slidenum">
              <a:rPr lang="he-IL"/>
              <a:pPr>
                <a:defRPr/>
              </a:pPr>
              <a:t>‹#›</a:t>
            </a:fld>
            <a:endParaRPr lang="he-IL" dirty="0"/>
          </a:p>
        </p:txBody>
      </p:sp>
    </p:spTree>
    <p:extLst>
      <p:ext uri="{BB962C8B-B14F-4D97-AF65-F5344CB8AC3E}">
        <p14:creationId xmlns:p14="http://schemas.microsoft.com/office/powerpoint/2010/main" val="3157982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שאלות</a:t>
            </a:r>
          </a:p>
          <a:p>
            <a:pPr algn="r" rtl="1">
              <a:defRPr/>
            </a:pPr>
            <a:endParaRPr lang="he-IL" sz="2000" dirty="0">
              <a:solidFill>
                <a:prstClr val="black">
                  <a:lumMod val="50000"/>
                  <a:lumOff val="50000"/>
                </a:prstClr>
              </a:solidFil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08334FF0-28A5-488C-BA6E-4C307FF14581}" type="slidenum">
              <a:rPr lang="he-IL"/>
              <a:pPr>
                <a:defRPr/>
              </a:pPr>
              <a:t>‹#›</a:t>
            </a:fld>
            <a:endParaRPr lang="he-IL" dirty="0"/>
          </a:p>
        </p:txBody>
      </p:sp>
    </p:spTree>
    <p:extLst>
      <p:ext uri="{BB962C8B-B14F-4D97-AF65-F5344CB8AC3E}">
        <p14:creationId xmlns:p14="http://schemas.microsoft.com/office/powerpoint/2010/main" val="28755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תשובות</a:t>
            </a:r>
          </a:p>
          <a:p>
            <a:pPr algn="r" rtl="1">
              <a:defRPr/>
            </a:pPr>
            <a:endParaRPr lang="he-IL" sz="2000" dirty="0">
              <a:solidFill>
                <a:prstClr val="black">
                  <a:lumMod val="50000"/>
                  <a:lumOff val="50000"/>
                </a:prstClr>
              </a:solidFil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9A046071-3B94-4302-A959-C7155A005296}" type="slidenum">
              <a:rPr lang="he-IL"/>
              <a:pPr>
                <a:defRPr/>
              </a:pPr>
              <a:t>‹#›</a:t>
            </a:fld>
            <a:endParaRPr lang="he-IL" dirty="0"/>
          </a:p>
        </p:txBody>
      </p:sp>
    </p:spTree>
    <p:extLst>
      <p:ext uri="{BB962C8B-B14F-4D97-AF65-F5344CB8AC3E}">
        <p14:creationId xmlns:p14="http://schemas.microsoft.com/office/powerpoint/2010/main" val="2674387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a:lvl1pPr>
          </a:lstStyle>
          <a:p>
            <a:endParaRPr lang="en-US" altLang="he-IL"/>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p>
        </p:txBody>
      </p:sp>
      <p:sp>
        <p:nvSpPr>
          <p:cNvPr id="6" name="מציין מיקום של מספר שקופית 5"/>
          <p:cNvSpPr>
            <a:spLocks noGrp="1"/>
          </p:cNvSpPr>
          <p:nvPr>
            <p:ph type="sldNum" sz="quarter" idx="12"/>
          </p:nvPr>
        </p:nvSpPr>
        <p:spPr/>
        <p:txBody>
          <a:bodyPr/>
          <a:lstStyle>
            <a:lvl1pPr>
              <a:defRPr/>
            </a:lvl1pPr>
          </a:lstStyle>
          <a:p>
            <a:fld id="{68F0F723-4B47-43DB-BE81-8BA85251B8F8}" type="slidenum">
              <a:rPr lang="he-IL" altLang="he-IL"/>
              <a:pPr/>
              <a:t>‹#›</a:t>
            </a:fld>
            <a:endParaRPr lang="en-US" altLang="he-IL"/>
          </a:p>
        </p:txBody>
      </p:sp>
    </p:spTree>
    <p:extLst>
      <p:ext uri="{BB962C8B-B14F-4D97-AF65-F5344CB8AC3E}">
        <p14:creationId xmlns:p14="http://schemas.microsoft.com/office/powerpoint/2010/main" val="2869081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685800" y="1981200"/>
            <a:ext cx="7772400" cy="4114800"/>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endParaRPr lang="en-US" altLang="he-IL"/>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p>
        </p:txBody>
      </p:sp>
      <p:sp>
        <p:nvSpPr>
          <p:cNvPr id="6" name="מציין מיקום של מספר שקופית 5"/>
          <p:cNvSpPr>
            <a:spLocks noGrp="1"/>
          </p:cNvSpPr>
          <p:nvPr>
            <p:ph type="sldNum" sz="quarter" idx="12"/>
          </p:nvPr>
        </p:nvSpPr>
        <p:spPr/>
        <p:txBody>
          <a:bodyPr/>
          <a:lstStyle>
            <a:lvl1pPr>
              <a:defRPr/>
            </a:lvl1pPr>
          </a:lstStyle>
          <a:p>
            <a:fld id="{0509E800-4076-4CD0-ADC6-1E09E1790A50}" type="slidenum">
              <a:rPr lang="he-IL" altLang="he-IL"/>
              <a:pPr/>
              <a:t>‹#›</a:t>
            </a:fld>
            <a:endParaRPr lang="en-US" altLang="he-IL"/>
          </a:p>
        </p:txBody>
      </p:sp>
    </p:spTree>
    <p:extLst>
      <p:ext uri="{BB962C8B-B14F-4D97-AF65-F5344CB8AC3E}">
        <p14:creationId xmlns:p14="http://schemas.microsoft.com/office/powerpoint/2010/main" val="675715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a:lvl1pPr>
          </a:lstStyle>
          <a:p>
            <a:endParaRPr lang="en-US" altLang="he-IL"/>
          </a:p>
        </p:txBody>
      </p:sp>
      <p:sp>
        <p:nvSpPr>
          <p:cNvPr id="3" name="מציין מיקום של כותרת תחתונה 2"/>
          <p:cNvSpPr>
            <a:spLocks noGrp="1"/>
          </p:cNvSpPr>
          <p:nvPr>
            <p:ph type="ftr" sz="quarter" idx="11"/>
          </p:nvPr>
        </p:nvSpPr>
        <p:spPr/>
        <p:txBody>
          <a:bodyPr/>
          <a:lstStyle>
            <a:lvl1pPr>
              <a:defRPr/>
            </a:lvl1pPr>
          </a:lstStyle>
          <a:p>
            <a:endParaRPr lang="en-US" altLang="he-IL"/>
          </a:p>
        </p:txBody>
      </p:sp>
      <p:sp>
        <p:nvSpPr>
          <p:cNvPr id="4" name="מציין מיקום של מספר שקופית 3"/>
          <p:cNvSpPr>
            <a:spLocks noGrp="1"/>
          </p:cNvSpPr>
          <p:nvPr>
            <p:ph type="sldNum" sz="quarter" idx="12"/>
          </p:nvPr>
        </p:nvSpPr>
        <p:spPr/>
        <p:txBody>
          <a:bodyPr/>
          <a:lstStyle>
            <a:lvl1pPr>
              <a:defRPr/>
            </a:lvl1pPr>
          </a:lstStyle>
          <a:p>
            <a:fld id="{D03C248C-629A-4724-8B6B-7DE1AB51CDFD}" type="slidenum">
              <a:rPr lang="he-IL" altLang="he-IL"/>
              <a:pPr/>
              <a:t>‹#›</a:t>
            </a:fld>
            <a:endParaRPr lang="en-US" altLang="he-IL"/>
          </a:p>
        </p:txBody>
      </p:sp>
    </p:spTree>
    <p:extLst>
      <p:ext uri="{BB962C8B-B14F-4D97-AF65-F5344CB8AC3E}">
        <p14:creationId xmlns:p14="http://schemas.microsoft.com/office/powerpoint/2010/main" val="1185884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0F36E68F-5704-4377-9464-62FB92F3D251}" type="slidenum">
              <a:rPr lang="he-IL"/>
              <a:pPr>
                <a:defRPr/>
              </a:pPr>
              <a:t>‹#›</a:t>
            </a:fld>
            <a:endParaRPr lang="he-IL" dirty="0"/>
          </a:p>
        </p:txBody>
      </p:sp>
    </p:spTree>
    <p:extLst>
      <p:ext uri="{BB962C8B-B14F-4D97-AF65-F5344CB8AC3E}">
        <p14:creationId xmlns:p14="http://schemas.microsoft.com/office/powerpoint/2010/main" val="313586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7" name="מציין מיקום של תאריך 6"/>
          <p:cNvSpPr>
            <a:spLocks noGrp="1"/>
          </p:cNvSpPr>
          <p:nvPr>
            <p:ph type="dt" sz="half" idx="10"/>
          </p:nvPr>
        </p:nvSpPr>
        <p:spPr/>
        <p:txBody>
          <a:bodyPr/>
          <a:lstStyle/>
          <a:p>
            <a:fld id="{DFEE99A5-4EA0-4FFE-9701-37A68D981730}" type="datetimeFigureOut">
              <a:rPr lang="en-US" smtClean="0"/>
              <a:pPr/>
              <a:t>4/19/2020</a:t>
            </a:fld>
            <a:endParaRPr lang="en-US"/>
          </a:p>
        </p:txBody>
      </p:sp>
      <p:sp>
        <p:nvSpPr>
          <p:cNvPr id="8" name="מציין מיקום של כותרת תחתונה 7"/>
          <p:cNvSpPr>
            <a:spLocks noGrp="1"/>
          </p:cNvSpPr>
          <p:nvPr>
            <p:ph type="ftr" sz="quarter" idx="11"/>
          </p:nvPr>
        </p:nvSpPr>
        <p:spPr/>
        <p:txBody>
          <a:bodyPr/>
          <a:lstStyle/>
          <a:p>
            <a:endParaRPr lang="en-US"/>
          </a:p>
        </p:txBody>
      </p:sp>
      <p:sp>
        <p:nvSpPr>
          <p:cNvPr id="9" name="מציין מיקום של מספר שקופית 8"/>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1932783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שאלות</a:t>
            </a:r>
          </a:p>
          <a:p>
            <a:pPr algn="r" rtl="1">
              <a:defRPr/>
            </a:pPr>
            <a:endParaRPr lang="he-IL" sz="2000" dirty="0">
              <a:solidFill>
                <a:prstClr val="black">
                  <a:lumMod val="50000"/>
                  <a:lumOff val="50000"/>
                </a:prstClr>
              </a:solidFil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145E0897-BB4F-4078-9C72-7F91FCB96D73}" type="slidenum">
              <a:rPr lang="he-IL"/>
              <a:pPr>
                <a:defRPr/>
              </a:pPr>
              <a:t>‹#›</a:t>
            </a:fld>
            <a:endParaRPr lang="he-IL" dirty="0"/>
          </a:p>
        </p:txBody>
      </p:sp>
    </p:spTree>
    <p:extLst>
      <p:ext uri="{BB962C8B-B14F-4D97-AF65-F5344CB8AC3E}">
        <p14:creationId xmlns:p14="http://schemas.microsoft.com/office/powerpoint/2010/main" val="3708266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algn="r" rtl="1">
              <a:defRPr/>
            </a:pPr>
            <a:r>
              <a:rPr lang="he-IL" sz="1400" b="1" dirty="0">
                <a:solidFill>
                  <a:srgbClr val="FF6600"/>
                </a:solidFil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algn="r" rtl="1">
              <a:defRPr/>
            </a:pPr>
            <a:r>
              <a:rPr lang="he-IL" sz="1400" b="1" dirty="0">
                <a:solidFill>
                  <a:srgbClr val="1D4C72"/>
                </a:solidFill>
              </a:rPr>
              <a:t>תשובות</a:t>
            </a:r>
          </a:p>
          <a:p>
            <a:pPr algn="r" rtl="1">
              <a:defRPr/>
            </a:pPr>
            <a:endParaRPr lang="he-IL" sz="2000" dirty="0">
              <a:solidFill>
                <a:prstClr val="black">
                  <a:lumMod val="50000"/>
                  <a:lumOff val="50000"/>
                </a:prstClr>
              </a:solidFil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7D9CE654-AB4B-4682-9C53-01B4912266A3}" type="slidenum">
              <a:rPr lang="he-IL"/>
              <a:pPr>
                <a:defRPr/>
              </a:pPr>
              <a:t>‹#›</a:t>
            </a:fld>
            <a:endParaRPr lang="he-IL" dirty="0"/>
          </a:p>
        </p:txBody>
      </p:sp>
    </p:spTree>
    <p:extLst>
      <p:ext uri="{BB962C8B-B14F-4D97-AF65-F5344CB8AC3E}">
        <p14:creationId xmlns:p14="http://schemas.microsoft.com/office/powerpoint/2010/main" val="1736548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685800" y="1981200"/>
            <a:ext cx="7772400" cy="4114800"/>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endParaRPr lang="en-US" altLang="he-IL"/>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p>
        </p:txBody>
      </p:sp>
      <p:sp>
        <p:nvSpPr>
          <p:cNvPr id="6" name="מציין מיקום של מספר שקופית 5"/>
          <p:cNvSpPr>
            <a:spLocks noGrp="1"/>
          </p:cNvSpPr>
          <p:nvPr>
            <p:ph type="sldNum" sz="quarter" idx="12"/>
          </p:nvPr>
        </p:nvSpPr>
        <p:spPr/>
        <p:txBody>
          <a:bodyPr/>
          <a:lstStyle>
            <a:lvl1pPr>
              <a:defRPr/>
            </a:lvl1pPr>
          </a:lstStyle>
          <a:p>
            <a:fld id="{0509E800-4076-4CD0-ADC6-1E09E1790A50}" type="slidenum">
              <a:rPr lang="he-IL" altLang="he-IL"/>
              <a:pPr/>
              <a:t>‹#›</a:t>
            </a:fld>
            <a:endParaRPr lang="en-US" altLang="he-IL"/>
          </a:p>
        </p:txBody>
      </p:sp>
    </p:spTree>
    <p:extLst>
      <p:ext uri="{BB962C8B-B14F-4D97-AF65-F5344CB8AC3E}">
        <p14:creationId xmlns:p14="http://schemas.microsoft.com/office/powerpoint/2010/main" val="565719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685800" y="609600"/>
            <a:ext cx="77724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a:lvl1pPr>
          </a:lstStyle>
          <a:p>
            <a:endParaRPr lang="en-US" altLang="he-IL"/>
          </a:p>
        </p:txBody>
      </p:sp>
      <p:sp>
        <p:nvSpPr>
          <p:cNvPr id="4" name="מציין מיקום של כותרת תחתונה 3"/>
          <p:cNvSpPr>
            <a:spLocks noGrp="1"/>
          </p:cNvSpPr>
          <p:nvPr>
            <p:ph type="ftr" sz="quarter" idx="11"/>
          </p:nvPr>
        </p:nvSpPr>
        <p:spPr/>
        <p:txBody>
          <a:bodyPr/>
          <a:lstStyle>
            <a:lvl1pPr>
              <a:defRPr/>
            </a:lvl1pPr>
          </a:lstStyle>
          <a:p>
            <a:endParaRPr lang="en-US" altLang="he-IL"/>
          </a:p>
        </p:txBody>
      </p:sp>
      <p:sp>
        <p:nvSpPr>
          <p:cNvPr id="5" name="מציין מיקום של מספר שקופית 4"/>
          <p:cNvSpPr>
            <a:spLocks noGrp="1"/>
          </p:cNvSpPr>
          <p:nvPr>
            <p:ph type="sldNum" sz="quarter" idx="12"/>
          </p:nvPr>
        </p:nvSpPr>
        <p:spPr/>
        <p:txBody>
          <a:bodyPr/>
          <a:lstStyle>
            <a:lvl1pPr>
              <a:defRPr/>
            </a:lvl1pPr>
          </a:lstStyle>
          <a:p>
            <a:fld id="{10203A65-1E8A-477D-ADDC-C31F013296BE}" type="slidenum">
              <a:rPr lang="he-IL" altLang="he-IL"/>
              <a:pPr/>
              <a:t>‹#›</a:t>
            </a:fld>
            <a:endParaRPr lang="en-US" altLang="he-IL"/>
          </a:p>
        </p:txBody>
      </p:sp>
    </p:spTree>
    <p:extLst>
      <p:ext uri="{BB962C8B-B14F-4D97-AF65-F5344CB8AC3E}">
        <p14:creationId xmlns:p14="http://schemas.microsoft.com/office/powerpoint/2010/main" val="1476884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45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902139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1932171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8" y="1709739"/>
            <a:ext cx="7886700" cy="2852737"/>
          </a:xfrm>
        </p:spPr>
        <p:txBody>
          <a:bodyPr anchor="b"/>
          <a:lstStyle>
            <a:lvl1pPr>
              <a:defRPr sz="45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2084777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dirty="0">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1323093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6"/>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29150" y="2505075"/>
            <a:ext cx="3887391"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dirty="0">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249668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dirty="0">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78530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DFEE99A5-4EA0-4FFE-9701-37A68D981730}" type="datetimeFigureOut">
              <a:rPr lang="en-US" smtClean="0"/>
              <a:pPr/>
              <a:t>4/19/2020</a:t>
            </a:fld>
            <a:endParaRPr lang="en-US"/>
          </a:p>
        </p:txBody>
      </p:sp>
      <p:sp>
        <p:nvSpPr>
          <p:cNvPr id="4" name="מציין מיקום של כותרת תחתונה 3"/>
          <p:cNvSpPr>
            <a:spLocks noGrp="1"/>
          </p:cNvSpPr>
          <p:nvPr>
            <p:ph type="ftr" sz="quarter" idx="11"/>
          </p:nvPr>
        </p:nvSpPr>
        <p:spPr/>
        <p:txBody>
          <a:bodyPr/>
          <a:lstStyle/>
          <a:p>
            <a:endParaRPr lang="en-US"/>
          </a:p>
        </p:txBody>
      </p:sp>
      <p:sp>
        <p:nvSpPr>
          <p:cNvPr id="5" name="מציין מיקום של מספר שקופית 4"/>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70337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dirty="0">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4010632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dirty="0">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2402139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dirty="0"/>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dirty="0">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41442563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1413005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5"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0" y="365125"/>
            <a:ext cx="5800725"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A75B1EC1-ACEE-4749-8C2F-F8AAE4C0A138}" type="datetimeFigureOut">
              <a:rPr lang="he-IL">
                <a:solidFill>
                  <a:prstClr val="black">
                    <a:tint val="75000"/>
                  </a:prstClr>
                </a:solidFill>
              </a:rPr>
              <a:pPr/>
              <a:t>כ"ה/ניסן/תש"ף</a:t>
            </a:fld>
            <a:endParaRPr lang="he-IL" dirty="0">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dirty="0">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C64303B1-53EA-4322-A1E5-7CE90F718F72}" type="slidenum">
              <a:rPr lang="he-IL">
                <a:solidFill>
                  <a:prstClr val="black">
                    <a:tint val="75000"/>
                  </a:prstClr>
                </a:solidFill>
              </a:rPr>
              <a:pPr/>
              <a:t>‹#›</a:t>
            </a:fld>
            <a:endParaRPr lang="he-IL" dirty="0">
              <a:solidFill>
                <a:prstClr val="black">
                  <a:tint val="75000"/>
                </a:prstClr>
              </a:solidFill>
            </a:endParaRPr>
          </a:p>
        </p:txBody>
      </p:sp>
    </p:spTree>
    <p:extLst>
      <p:ext uri="{BB962C8B-B14F-4D97-AF65-F5344CB8AC3E}">
        <p14:creationId xmlns:p14="http://schemas.microsoft.com/office/powerpoint/2010/main" val="3678944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FEE99A5-4EA0-4FFE-9701-37A68D981730}" type="datetimeFigureOut">
              <a:rPr lang="en-US" smtClean="0"/>
              <a:pPr/>
              <a:t>4/19/2020</a:t>
            </a:fld>
            <a:endParaRPr lang="en-US"/>
          </a:p>
        </p:txBody>
      </p:sp>
      <p:sp>
        <p:nvSpPr>
          <p:cNvPr id="3" name="מציין מיקום של כותרת תחתונה 2"/>
          <p:cNvSpPr>
            <a:spLocks noGrp="1"/>
          </p:cNvSpPr>
          <p:nvPr>
            <p:ph type="ftr" sz="quarter" idx="11"/>
          </p:nvPr>
        </p:nvSpPr>
        <p:spPr/>
        <p:txBody>
          <a:bodyPr/>
          <a:lstStyle/>
          <a:p>
            <a:endParaRPr lang="en-US"/>
          </a:p>
        </p:txBody>
      </p:sp>
      <p:sp>
        <p:nvSpPr>
          <p:cNvPr id="4" name="מציין מיקום של מספר שקופית 3"/>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330789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l">
              <a:defRPr sz="2000" b="1"/>
            </a:lvl1pPr>
          </a:lstStyle>
          <a:p>
            <a:r>
              <a:rPr lang="he-IL" smtClean="0"/>
              <a:t>לחץ כדי לערוך סגנון כותרת של תבנית בסיס</a:t>
            </a:r>
            <a:endParaRPr lang="en-US"/>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FEE99A5-4EA0-4FFE-9701-37A68D981730}" type="datetimeFigureOut">
              <a:rPr lang="en-US" smtClean="0"/>
              <a:pPr/>
              <a:t>4/19/2020</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370885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l">
              <a:defRPr sz="2000" b="1"/>
            </a:lvl1pPr>
          </a:lstStyle>
          <a:p>
            <a:r>
              <a:rPr lang="he-IL" smtClean="0"/>
              <a:t>לחץ כדי לערוך סגנון כותרת של תבנית בסיס</a:t>
            </a:r>
            <a:endParaRPr lang="en-US"/>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FEE99A5-4EA0-4FFE-9701-37A68D981730}" type="datetimeFigureOut">
              <a:rPr lang="en-US" smtClean="0"/>
              <a:pPr/>
              <a:t>4/19/2020</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0DEE0C3B-CA66-443A-9A38-00C5BF290687}" type="slidenum">
              <a:rPr lang="en-US" smtClean="0"/>
              <a:pPr/>
              <a:t>‹#›</a:t>
            </a:fld>
            <a:endParaRPr lang="en-US"/>
          </a:p>
        </p:txBody>
      </p:sp>
    </p:spTree>
    <p:extLst>
      <p:ext uri="{BB962C8B-B14F-4D97-AF65-F5344CB8AC3E}">
        <p14:creationId xmlns:p14="http://schemas.microsoft.com/office/powerpoint/2010/main" val="24850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E99A5-4EA0-4FFE-9701-37A68D981730}" type="datetimeFigureOut">
              <a:rPr lang="en-US" smtClean="0"/>
              <a:pPr/>
              <a:t>4/19/2020</a:t>
            </a:fld>
            <a:endParaRPr lang="en-US"/>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מציין מיקום של מספר שקופית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E0C3B-CA66-443A-9A38-00C5BF290687}" type="slidenum">
              <a:rPr lang="en-US" smtClean="0"/>
              <a:pPr/>
              <a:t>‹#›</a:t>
            </a:fld>
            <a:endParaRPr lang="en-US"/>
          </a:p>
        </p:txBody>
      </p:sp>
    </p:spTree>
    <p:extLst>
      <p:ext uri="{BB962C8B-B14F-4D97-AF65-F5344CB8AC3E}">
        <p14:creationId xmlns:p14="http://schemas.microsoft.com/office/powerpoint/2010/main" val="3779102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9" descr="foodpyramid_bkgrn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524000" y="914400"/>
            <a:ext cx="609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8" name="Rectangle 3"/>
          <p:cNvSpPr>
            <a:spLocks noGrp="1" noChangeArrowheads="1"/>
          </p:cNvSpPr>
          <p:nvPr>
            <p:ph type="body" idx="1"/>
          </p:nvPr>
        </p:nvSpPr>
        <p:spPr bwMode="auto">
          <a:xfrm>
            <a:off x="1524000" y="1752600"/>
            <a:ext cx="609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Tree>
    <p:extLst>
      <p:ext uri="{BB962C8B-B14F-4D97-AF65-F5344CB8AC3E}">
        <p14:creationId xmlns:p14="http://schemas.microsoft.com/office/powerpoint/2010/main" val="3146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txStyles>
    <p:titleStyle>
      <a:lvl1pPr algn="ctr" rtl="1" eaLnBrk="0" fontAlgn="base" hangingPunct="0">
        <a:spcBef>
          <a:spcPct val="0"/>
        </a:spcBef>
        <a:spcAft>
          <a:spcPct val="0"/>
        </a:spcAft>
        <a:defRPr sz="3200">
          <a:solidFill>
            <a:schemeClr val="tx2"/>
          </a:solidFill>
          <a:latin typeface="+mj-lt"/>
          <a:ea typeface="+mj-ea"/>
          <a:cs typeface="Arial" pitchFamily="34" charset="0"/>
        </a:defRPr>
      </a:lvl1pPr>
      <a:lvl2pPr algn="ctr" rtl="1" eaLnBrk="0" fontAlgn="base" hangingPunct="0">
        <a:spcBef>
          <a:spcPct val="0"/>
        </a:spcBef>
        <a:spcAft>
          <a:spcPct val="0"/>
        </a:spcAft>
        <a:defRPr sz="3200">
          <a:solidFill>
            <a:schemeClr val="tx2"/>
          </a:solidFill>
          <a:latin typeface="Century Gothic" pitchFamily="34" charset="0"/>
          <a:cs typeface="Arial" pitchFamily="34" charset="0"/>
        </a:defRPr>
      </a:lvl2pPr>
      <a:lvl3pPr algn="ctr" rtl="1" eaLnBrk="0" fontAlgn="base" hangingPunct="0">
        <a:spcBef>
          <a:spcPct val="0"/>
        </a:spcBef>
        <a:spcAft>
          <a:spcPct val="0"/>
        </a:spcAft>
        <a:defRPr sz="3200">
          <a:solidFill>
            <a:schemeClr val="tx2"/>
          </a:solidFill>
          <a:latin typeface="Century Gothic" pitchFamily="34" charset="0"/>
          <a:cs typeface="Arial" pitchFamily="34" charset="0"/>
        </a:defRPr>
      </a:lvl3pPr>
      <a:lvl4pPr algn="ctr" rtl="1" eaLnBrk="0" fontAlgn="base" hangingPunct="0">
        <a:spcBef>
          <a:spcPct val="0"/>
        </a:spcBef>
        <a:spcAft>
          <a:spcPct val="0"/>
        </a:spcAft>
        <a:defRPr sz="3200">
          <a:solidFill>
            <a:schemeClr val="tx2"/>
          </a:solidFill>
          <a:latin typeface="Century Gothic" pitchFamily="34" charset="0"/>
          <a:cs typeface="Arial" pitchFamily="34" charset="0"/>
        </a:defRPr>
      </a:lvl4pPr>
      <a:lvl5pPr algn="ctr" rtl="1" eaLnBrk="0" fontAlgn="base" hangingPunct="0">
        <a:spcBef>
          <a:spcPct val="0"/>
        </a:spcBef>
        <a:spcAft>
          <a:spcPct val="0"/>
        </a:spcAft>
        <a:defRPr sz="3200">
          <a:solidFill>
            <a:schemeClr val="tx2"/>
          </a:solidFill>
          <a:latin typeface="Century Gothic" pitchFamily="34" charset="0"/>
          <a:cs typeface="Arial" pitchFamily="34" charset="0"/>
        </a:defRPr>
      </a:lvl5pPr>
      <a:lvl6pPr marL="457200" algn="ctr" rtl="1" eaLnBrk="1" fontAlgn="base" hangingPunct="1">
        <a:spcBef>
          <a:spcPct val="0"/>
        </a:spcBef>
        <a:spcAft>
          <a:spcPct val="0"/>
        </a:spcAft>
        <a:defRPr sz="3200">
          <a:solidFill>
            <a:schemeClr val="tx2"/>
          </a:solidFill>
          <a:latin typeface="Century Gothic" pitchFamily="34" charset="0"/>
        </a:defRPr>
      </a:lvl6pPr>
      <a:lvl7pPr marL="914400" algn="ctr" rtl="1" eaLnBrk="1" fontAlgn="base" hangingPunct="1">
        <a:spcBef>
          <a:spcPct val="0"/>
        </a:spcBef>
        <a:spcAft>
          <a:spcPct val="0"/>
        </a:spcAft>
        <a:defRPr sz="3200">
          <a:solidFill>
            <a:schemeClr val="tx2"/>
          </a:solidFill>
          <a:latin typeface="Century Gothic" pitchFamily="34" charset="0"/>
        </a:defRPr>
      </a:lvl7pPr>
      <a:lvl8pPr marL="1371600" algn="ctr" rtl="1" eaLnBrk="1" fontAlgn="base" hangingPunct="1">
        <a:spcBef>
          <a:spcPct val="0"/>
        </a:spcBef>
        <a:spcAft>
          <a:spcPct val="0"/>
        </a:spcAft>
        <a:defRPr sz="3200">
          <a:solidFill>
            <a:schemeClr val="tx2"/>
          </a:solidFill>
          <a:latin typeface="Century Gothic" pitchFamily="34" charset="0"/>
        </a:defRPr>
      </a:lvl8pPr>
      <a:lvl9pPr marL="1828800" algn="ctr" rtl="1" eaLnBrk="1" fontAlgn="base" hangingPunct="1">
        <a:spcBef>
          <a:spcPct val="0"/>
        </a:spcBef>
        <a:spcAft>
          <a:spcPct val="0"/>
        </a:spcAft>
        <a:defRPr sz="3200">
          <a:solidFill>
            <a:schemeClr val="tx2"/>
          </a:solidFill>
          <a:latin typeface="Century Gothic" pitchFamily="34" charset="0"/>
        </a:defRPr>
      </a:lvl9pPr>
    </p:titleStyle>
    <p:bodyStyle>
      <a:lvl1pPr marL="342900" indent="-342900" algn="r" rtl="1" eaLnBrk="0" fontAlgn="base" hangingPunct="0">
        <a:spcBef>
          <a:spcPct val="20000"/>
        </a:spcBef>
        <a:spcAft>
          <a:spcPct val="0"/>
        </a:spcAft>
        <a:buClr>
          <a:schemeClr val="folHlink"/>
        </a:buClr>
        <a:buFont typeface="Wingdings" panose="05000000000000000000" pitchFamily="2" charset="2"/>
        <a:buChar char="Ø"/>
        <a:defRPr sz="1600">
          <a:solidFill>
            <a:schemeClr val="tx1"/>
          </a:solidFill>
          <a:latin typeface="+mn-lt"/>
          <a:ea typeface="+mn-ea"/>
          <a:cs typeface="Arial" pitchFamily="34" charset="0"/>
        </a:defRPr>
      </a:lvl1pPr>
      <a:lvl2pPr marL="742950" indent="-285750" algn="r" rtl="1" eaLnBrk="0" fontAlgn="base" hangingPunct="0">
        <a:spcBef>
          <a:spcPct val="20000"/>
        </a:spcBef>
        <a:spcAft>
          <a:spcPct val="0"/>
        </a:spcAft>
        <a:buClr>
          <a:schemeClr val="folHlink"/>
        </a:buClr>
        <a:buChar char="•"/>
        <a:defRPr sz="1600">
          <a:solidFill>
            <a:schemeClr val="tx1"/>
          </a:solidFill>
          <a:latin typeface="+mn-lt"/>
          <a:cs typeface="Arial" pitchFamily="34" charset="0"/>
        </a:defRPr>
      </a:lvl2pPr>
      <a:lvl3pPr marL="1143000" indent="-228600" algn="r" rtl="1" eaLnBrk="0" fontAlgn="base" hangingPunct="0">
        <a:spcBef>
          <a:spcPct val="20000"/>
        </a:spcBef>
        <a:spcAft>
          <a:spcPct val="0"/>
        </a:spcAft>
        <a:buClr>
          <a:schemeClr val="folHlink"/>
        </a:buClr>
        <a:buChar char="•"/>
        <a:defRPr sz="1600">
          <a:solidFill>
            <a:schemeClr val="tx1"/>
          </a:solidFill>
          <a:latin typeface="+mn-lt"/>
          <a:cs typeface="Arial" pitchFamily="34" charset="0"/>
        </a:defRPr>
      </a:lvl3pPr>
      <a:lvl4pPr marL="1600200" indent="-228600" algn="r" rtl="1" eaLnBrk="0" fontAlgn="base" hangingPunct="0">
        <a:spcBef>
          <a:spcPct val="20000"/>
        </a:spcBef>
        <a:spcAft>
          <a:spcPct val="0"/>
        </a:spcAft>
        <a:buClr>
          <a:schemeClr val="folHlink"/>
        </a:buClr>
        <a:buChar char="•"/>
        <a:defRPr sz="1400">
          <a:solidFill>
            <a:schemeClr val="tx1"/>
          </a:solidFill>
          <a:latin typeface="+mn-lt"/>
          <a:cs typeface="Arial" pitchFamily="34" charset="0"/>
        </a:defRPr>
      </a:lvl4pPr>
      <a:lvl5pPr marL="2057400" indent="-228600" algn="r" rtl="1" eaLnBrk="0" fontAlgn="base" hangingPunct="0">
        <a:spcBef>
          <a:spcPct val="20000"/>
        </a:spcBef>
        <a:spcAft>
          <a:spcPct val="0"/>
        </a:spcAft>
        <a:buClr>
          <a:schemeClr val="folHlink"/>
        </a:buClr>
        <a:buChar char="•"/>
        <a:defRPr sz="1400">
          <a:solidFill>
            <a:schemeClr val="tx1"/>
          </a:solidFill>
          <a:latin typeface="+mn-lt"/>
          <a:cs typeface="Arial" pitchFamily="34" charset="0"/>
        </a:defRPr>
      </a:lvl5pPr>
      <a:lvl6pPr marL="2514600" indent="-228600" algn="r" rtl="1" eaLnBrk="1" fontAlgn="base" hangingPunct="1">
        <a:spcBef>
          <a:spcPct val="20000"/>
        </a:spcBef>
        <a:spcAft>
          <a:spcPct val="0"/>
        </a:spcAft>
        <a:buClr>
          <a:schemeClr val="folHlink"/>
        </a:buClr>
        <a:buChar char="•"/>
        <a:defRPr sz="1400">
          <a:solidFill>
            <a:schemeClr val="tx1"/>
          </a:solidFill>
          <a:latin typeface="+mn-lt"/>
        </a:defRPr>
      </a:lvl6pPr>
      <a:lvl7pPr marL="2971800" indent="-228600" algn="r" rtl="1" eaLnBrk="1" fontAlgn="base" hangingPunct="1">
        <a:spcBef>
          <a:spcPct val="20000"/>
        </a:spcBef>
        <a:spcAft>
          <a:spcPct val="0"/>
        </a:spcAft>
        <a:buClr>
          <a:schemeClr val="folHlink"/>
        </a:buClr>
        <a:buChar char="•"/>
        <a:defRPr sz="1400">
          <a:solidFill>
            <a:schemeClr val="tx1"/>
          </a:solidFill>
          <a:latin typeface="+mn-lt"/>
        </a:defRPr>
      </a:lvl7pPr>
      <a:lvl8pPr marL="3429000" indent="-228600" algn="r" rtl="1" eaLnBrk="1" fontAlgn="base" hangingPunct="1">
        <a:spcBef>
          <a:spcPct val="20000"/>
        </a:spcBef>
        <a:spcAft>
          <a:spcPct val="0"/>
        </a:spcAft>
        <a:buClr>
          <a:schemeClr val="folHlink"/>
        </a:buClr>
        <a:buChar char="•"/>
        <a:defRPr sz="1400">
          <a:solidFill>
            <a:schemeClr val="tx1"/>
          </a:solidFill>
          <a:latin typeface="+mn-lt"/>
        </a:defRPr>
      </a:lvl8pPr>
      <a:lvl9pPr marL="3886200" indent="-228600" algn="r" rtl="1" eaLnBrk="1" fontAlgn="base" hangingPunct="1">
        <a:spcBef>
          <a:spcPct val="20000"/>
        </a:spcBef>
        <a:spcAft>
          <a:spcPct val="0"/>
        </a:spcAft>
        <a:buClr>
          <a:schemeClr val="folHlink"/>
        </a:buClr>
        <a:buChar char="•"/>
        <a:defRPr sz="14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endParaRPr lang="he-I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he-IL">
              <a:solidFill>
                <a:prstClr val="black">
                  <a:tint val="75000"/>
                </a:prstClr>
              </a:solidFill>
            </a:endParaRPr>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rtl="1">
              <a:defRPr/>
            </a:pPr>
            <a:fld id="{CDBB60D0-5671-4E94-8232-6CD61F0B9183}" type="slidenum">
              <a:rPr lang="he-IL"/>
              <a:pPr rtl="1">
                <a:defRPr/>
              </a:pPr>
              <a:t>‹#›</a:t>
            </a:fld>
            <a:endParaRPr lang="he-IL" dirty="0"/>
          </a:p>
        </p:txBody>
      </p:sp>
    </p:spTree>
    <p:extLst>
      <p:ext uri="{BB962C8B-B14F-4D97-AF65-F5344CB8AC3E}">
        <p14:creationId xmlns:p14="http://schemas.microsoft.com/office/powerpoint/2010/main" val="26387630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712" r:id="rId5"/>
    <p:sldLayoutId id="2147483713" r:id="rId6"/>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rtl="1">
              <a:defRPr/>
            </a:pPr>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rtl="1">
              <a:defRPr/>
            </a:pPr>
            <a:endParaRPr lang="he-IL"/>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rtl="1">
              <a:defRPr/>
            </a:pPr>
            <a:fld id="{C11F6B51-060E-4B64-A563-ABD3095D094A}" type="slidenum">
              <a:rPr lang="he-IL"/>
              <a:pPr rtl="1">
                <a:defRPr/>
              </a:pPr>
              <a:t>‹#›</a:t>
            </a:fld>
            <a:endParaRPr lang="he-IL" dirty="0"/>
          </a:p>
        </p:txBody>
      </p:sp>
    </p:spTree>
    <p:extLst>
      <p:ext uri="{BB962C8B-B14F-4D97-AF65-F5344CB8AC3E}">
        <p14:creationId xmlns:p14="http://schemas.microsoft.com/office/powerpoint/2010/main" val="28987638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endParaRPr lang="he-I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he-IL">
              <a:solidFill>
                <a:prstClr val="black">
                  <a:tint val="75000"/>
                </a:prstClr>
              </a:solidFill>
            </a:endParaRPr>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rtl="1">
              <a:defRPr/>
            </a:pPr>
            <a:fld id="{54D2CC0D-96EC-4202-9E8C-ACAB02F7C413}" type="slidenum">
              <a:rPr lang="he-IL"/>
              <a:pPr rtl="1">
                <a:defRPr/>
              </a:pPr>
              <a:t>‹#›</a:t>
            </a:fld>
            <a:endParaRPr lang="he-IL" dirty="0"/>
          </a:p>
        </p:txBody>
      </p:sp>
    </p:spTree>
    <p:extLst>
      <p:ext uri="{BB962C8B-B14F-4D97-AF65-F5344CB8AC3E}">
        <p14:creationId xmlns:p14="http://schemas.microsoft.com/office/powerpoint/2010/main" val="429190124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rtl="1">
              <a:defRPr/>
            </a:pPr>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rtl="1">
              <a:defRPr/>
            </a:pPr>
            <a:endParaRPr lang="he-IL"/>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rtl="1">
              <a:defRPr/>
            </a:pPr>
            <a:fld id="{B48C47BC-0887-4927-9E25-B38508496FF2}" type="slidenum">
              <a:rPr lang="he-IL"/>
              <a:pPr rtl="1">
                <a:defRPr/>
              </a:pPr>
              <a:t>‹#›</a:t>
            </a:fld>
            <a:endParaRPr lang="he-IL" dirty="0"/>
          </a:p>
        </p:txBody>
      </p:sp>
    </p:spTree>
    <p:extLst>
      <p:ext uri="{BB962C8B-B14F-4D97-AF65-F5344CB8AC3E}">
        <p14:creationId xmlns:p14="http://schemas.microsoft.com/office/powerpoint/2010/main" val="8486497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rtl="1">
              <a:defRPr/>
            </a:pPr>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rtl="1">
              <a:defRPr/>
            </a:pPr>
            <a:endParaRPr lang="he-IL"/>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rtl="1">
              <a:defRPr/>
            </a:pPr>
            <a:fld id="{F7EC62AC-61AE-4AA4-B43A-DE923F888E3A}" type="slidenum">
              <a:rPr lang="he-IL"/>
              <a:pPr rtl="1">
                <a:defRPr/>
              </a:pPr>
              <a:t>‹#›</a:t>
            </a:fld>
            <a:endParaRPr lang="he-IL" dirty="0"/>
          </a:p>
        </p:txBody>
      </p:sp>
    </p:spTree>
    <p:extLst>
      <p:ext uri="{BB962C8B-B14F-4D97-AF65-F5344CB8AC3E}">
        <p14:creationId xmlns:p14="http://schemas.microsoft.com/office/powerpoint/2010/main" val="183607518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1" r:id="rId5"/>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pPr rtl="1"/>
            <a:fld id="{A75B1EC1-ACEE-4749-8C2F-F8AAE4C0A138}" type="datetimeFigureOut">
              <a:rPr lang="he-IL" smtClean="0">
                <a:solidFill>
                  <a:prstClr val="black">
                    <a:tint val="75000"/>
                  </a:prstClr>
                </a:solidFill>
              </a:rPr>
              <a:pPr rtl="1"/>
              <a:t>כ"ה/ניסן/תש"ף</a:t>
            </a:fld>
            <a:endParaRPr lang="he-IL" dirty="0" smtClean="0">
              <a:solidFill>
                <a:prstClr val="black">
                  <a:tint val="75000"/>
                </a:prstClr>
              </a:solidFill>
            </a:endParaRPr>
          </a:p>
        </p:txBody>
      </p:sp>
      <p:sp>
        <p:nvSpPr>
          <p:cNvPr id="5" name="מציין מיקום של כותרת תחתונה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pPr rtl="1"/>
            <a:endParaRPr lang="he-IL" dirty="0" smtClean="0">
              <a:solidFill>
                <a:prstClr val="black">
                  <a:tint val="75000"/>
                </a:prstClr>
              </a:solidFill>
            </a:endParaRPr>
          </a:p>
        </p:txBody>
      </p:sp>
      <p:sp>
        <p:nvSpPr>
          <p:cNvPr id="6" name="מציין מיקום של מספר שקופית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pPr rtl="1"/>
            <a:fld id="{C64303B1-53EA-4322-A1E5-7CE90F718F72}" type="slidenum">
              <a:rPr lang="he-IL" smtClean="0">
                <a:solidFill>
                  <a:prstClr val="black">
                    <a:tint val="75000"/>
                  </a:prstClr>
                </a:solidFill>
              </a:rPr>
              <a:pPr rtl="1"/>
              <a:t>‹#›</a:t>
            </a:fld>
            <a:endParaRPr lang="he-IL" dirty="0" smtClean="0">
              <a:solidFill>
                <a:prstClr val="black">
                  <a:tint val="75000"/>
                </a:prstClr>
              </a:solidFill>
            </a:endParaRPr>
          </a:p>
        </p:txBody>
      </p:sp>
    </p:spTree>
    <p:extLst>
      <p:ext uri="{BB962C8B-B14F-4D97-AF65-F5344CB8AC3E}">
        <p14:creationId xmlns:p14="http://schemas.microsoft.com/office/powerpoint/2010/main" val="20714652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9.xml"/><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8.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3.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35.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3.xml"/><Relationship Id="rId1" Type="http://schemas.openxmlformats.org/officeDocument/2006/relationships/vmlDrawing" Target="../drawings/vmlDrawing2.vml"/><Relationship Id="rId4"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8.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42.wmf"/><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50.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5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19.m4a"/><Relationship Id="rId7" Type="http://schemas.openxmlformats.org/officeDocument/2006/relationships/slideLayout" Target="../slideLayouts/slideLayout2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media20.m4a"/><Relationship Id="rId5" Type="http://schemas.microsoft.com/office/2007/relationships/media" Target="../media/media20.m4a"/><Relationship Id="rId4" Type="http://schemas.openxmlformats.org/officeDocument/2006/relationships/audio" Target="../media/media19.m4a"/><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audio" Target="../media/media24.m4a"/><Relationship Id="rId3" Type="http://schemas.microsoft.com/office/2007/relationships/media" Target="../media/media22.m4a"/><Relationship Id="rId7" Type="http://schemas.microsoft.com/office/2007/relationships/media" Target="../media/media24.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5" Type="http://schemas.microsoft.com/office/2007/relationships/media" Target="../media/media23.m4a"/><Relationship Id="rId10" Type="http://schemas.openxmlformats.org/officeDocument/2006/relationships/image" Target="../media/image5.png"/><Relationship Id="rId4" Type="http://schemas.openxmlformats.org/officeDocument/2006/relationships/audio" Target="../media/media22.m4a"/><Relationship Id="rId9"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audio" Target="../media/media28.m4a"/><Relationship Id="rId3" Type="http://schemas.microsoft.com/office/2007/relationships/media" Target="../media/media26.m4a"/><Relationship Id="rId7" Type="http://schemas.microsoft.com/office/2007/relationships/media" Target="../media/media28.m4a"/><Relationship Id="rId12"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image" Target="../media/image57.png"/><Relationship Id="rId5" Type="http://schemas.microsoft.com/office/2007/relationships/media" Target="../media/media27.m4a"/><Relationship Id="rId10" Type="http://schemas.openxmlformats.org/officeDocument/2006/relationships/image" Target="../media/image56.png"/><Relationship Id="rId4" Type="http://schemas.openxmlformats.org/officeDocument/2006/relationships/audio" Target="../media/media26.m4a"/><Relationship Id="rId9"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8.png"/><Relationship Id="rId5" Type="http://schemas.openxmlformats.org/officeDocument/2006/relationships/slideLayout" Target="../slideLayouts/slideLayout29.xml"/><Relationship Id="rId4" Type="http://schemas.openxmlformats.org/officeDocument/2006/relationships/audio" Target="../media/media30.m4a"/></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32.m4a"/><Relationship Id="rId7" Type="http://schemas.openxmlformats.org/officeDocument/2006/relationships/slideLayout" Target="../slideLayouts/slideLayout2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audio" Target="../media/media33.m4a"/><Relationship Id="rId5" Type="http://schemas.microsoft.com/office/2007/relationships/media" Target="../media/media33.m4a"/><Relationship Id="rId10" Type="http://schemas.openxmlformats.org/officeDocument/2006/relationships/image" Target="../media/image5.png"/><Relationship Id="rId4" Type="http://schemas.openxmlformats.org/officeDocument/2006/relationships/audio" Target="../media/media32.m4a"/><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microsoft.com/office/2007/relationships/media" Target="../media/media36.m4a"/><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1.jpg"/><Relationship Id="rId5" Type="http://schemas.openxmlformats.org/officeDocument/2006/relationships/slideLayout" Target="../slideLayouts/slideLayout54.xml"/><Relationship Id="rId4" Type="http://schemas.openxmlformats.org/officeDocument/2006/relationships/audio" Target="../media/media36.m4a"/></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www.animationfactory.com/en/search/close-up.mc?&amp;oid=4947896&amp;s=51&amp;sc=51&amp;st=538&amp;category_id=E19&amp;spage=3&amp;hoid=6f6ffc9e901273c8840b5165b00b71a7" TargetMode="External"/><Relationship Id="rId13" Type="http://schemas.openxmlformats.org/officeDocument/2006/relationships/image" Target="../media/image18.gif"/><Relationship Id="rId3" Type="http://schemas.openxmlformats.org/officeDocument/2006/relationships/image" Target="../media/image12.gif"/><Relationship Id="rId7" Type="http://schemas.openxmlformats.org/officeDocument/2006/relationships/image" Target="../media/image14.gif"/><Relationship Id="rId12" Type="http://schemas.openxmlformats.org/officeDocument/2006/relationships/image" Target="../media/image17.gif"/><Relationship Id="rId2" Type="http://schemas.openxmlformats.org/officeDocument/2006/relationships/image" Target="../media/image11.jpeg"/><Relationship Id="rId16"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hyperlink" Target="http://www.animationfactory.com/en/search/close-up.mc?&amp;oid=4947396&amp;s=1&amp;sc=1&amp;st=538&amp;category_id=E19&amp;spage=1&amp;hoid=143fe7913a3a2e3b656c2517fe301953" TargetMode="External"/><Relationship Id="rId11" Type="http://schemas.openxmlformats.org/officeDocument/2006/relationships/image" Target="../media/image16.gif"/><Relationship Id="rId5" Type="http://schemas.openxmlformats.org/officeDocument/2006/relationships/image" Target="../media/image13.gif"/><Relationship Id="rId15" Type="http://schemas.openxmlformats.org/officeDocument/2006/relationships/image" Target="../media/image20.gif"/><Relationship Id="rId10" Type="http://schemas.openxmlformats.org/officeDocument/2006/relationships/hyperlink" Target="http://www.animationfactory.com/en/search/close-up.mc?&amp;oid=5072704&amp;s=251&amp;sc=251&amp;st=538&amp;category_id=E19&amp;spage=11&amp;hoid=ca66172a088362bd649644bcf0757110" TargetMode="External"/><Relationship Id="rId4" Type="http://schemas.openxmlformats.org/officeDocument/2006/relationships/hyperlink" Target="http://www.animationfactory.com/en/search/close-up.mc?&amp;oid=5269954&amp;s=1&amp;sc=1&amp;st=1911&amp;category_id=E1M&amp;spage=1&amp;hoid=d35c6b986fe41052e9474e90cf187b6a" TargetMode="External"/><Relationship Id="rId9" Type="http://schemas.openxmlformats.org/officeDocument/2006/relationships/image" Target="../media/image15.gif"/><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3.wm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Grafikaim\Diana\אתר מדעים יחידות לימוד מתוקשבות משרד החינוך\מצגת תזונה נכונה\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2738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1"/>
          <p:cNvSpPr txBox="1">
            <a:spLocks/>
          </p:cNvSpPr>
          <p:nvPr/>
        </p:nvSpPr>
        <p:spPr>
          <a:xfrm>
            <a:off x="-432" y="2596852"/>
            <a:ext cx="8928484" cy="1408212"/>
          </a:xfrm>
          <a:prstGeom prst="rect">
            <a:avLst/>
          </a:prstGeom>
          <a:solidFill>
            <a:schemeClr val="bg1"/>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e-IL" dirty="0" smtClean="0">
                <a:solidFill>
                  <a:schemeClr val="tx2"/>
                </a:solidFill>
                <a:latin typeface="David" pitchFamily="34" charset="-79"/>
                <a:cs typeface="David" pitchFamily="34" charset="-79"/>
              </a:rPr>
              <a:t>תזונה נכונה ובריאות-</a:t>
            </a:r>
          </a:p>
          <a:p>
            <a:r>
              <a:rPr lang="he-IL" dirty="0" smtClean="0">
                <a:solidFill>
                  <a:schemeClr val="tx2"/>
                </a:solidFill>
                <a:latin typeface="David" pitchFamily="34" charset="-79"/>
                <a:cs typeface="David" pitchFamily="34" charset="-79"/>
              </a:rPr>
              <a:t>שיעור 1 עקרונות התזונה נכונה</a:t>
            </a:r>
            <a:endParaRPr lang="he-IL" dirty="0">
              <a:solidFill>
                <a:schemeClr val="tx2"/>
              </a:solidFill>
              <a:latin typeface="David" pitchFamily="34" charset="-79"/>
              <a:cs typeface="David" pitchFamily="34" charset="-79"/>
            </a:endParaRPr>
          </a:p>
        </p:txBody>
      </p:sp>
      <p:sp>
        <p:nvSpPr>
          <p:cNvPr id="4" name="מציין מיקום תוכן 2"/>
          <p:cNvSpPr txBox="1">
            <a:spLocks/>
          </p:cNvSpPr>
          <p:nvPr/>
        </p:nvSpPr>
        <p:spPr>
          <a:xfrm>
            <a:off x="685368" y="3850704"/>
            <a:ext cx="7772400" cy="411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e-IL" dirty="0" smtClean="0">
                <a:solidFill>
                  <a:schemeClr val="tx2"/>
                </a:solidFill>
                <a:latin typeface="David" pitchFamily="34" charset="-79"/>
                <a:cs typeface="David" pitchFamily="34" charset="-79"/>
              </a:rPr>
              <a:t>ד"ר עמיאור לבנת</a:t>
            </a:r>
          </a:p>
          <a:p>
            <a:endParaRPr lang="he-IL" dirty="0" smtClean="0">
              <a:solidFill>
                <a:schemeClr val="tx2"/>
              </a:solidFill>
              <a:latin typeface="David" pitchFamily="34" charset="-79"/>
              <a:cs typeface="David" pitchFamily="34" charset="-79"/>
            </a:endParaRPr>
          </a:p>
          <a:p>
            <a:endParaRPr lang="he-IL" dirty="0">
              <a:solidFill>
                <a:schemeClr val="tx2"/>
              </a:solidFill>
              <a:latin typeface="David" pitchFamily="34" charset="-79"/>
              <a:cs typeface="David" pitchFamily="34" charset="-79"/>
            </a:endParaRPr>
          </a:p>
        </p:txBody>
      </p:sp>
      <p:pic>
        <p:nvPicPr>
          <p:cNvPr id="5"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7703407" y="2656942"/>
            <a:ext cx="1440161" cy="1224136"/>
          </a:xfrm>
          <a:prstGeom prst="rect">
            <a:avLst/>
          </a:prstGeom>
        </p:spPr>
      </p:pic>
    </p:spTree>
    <p:extLst>
      <p:ext uri="{BB962C8B-B14F-4D97-AF65-F5344CB8AC3E}">
        <p14:creationId xmlns:p14="http://schemas.microsoft.com/office/powerpoint/2010/main" val="3220044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68039" y="908720"/>
            <a:ext cx="9007921" cy="2400376"/>
          </a:xfrm>
          <a:prstGeom prst="rect">
            <a:avLst/>
          </a:prstGeom>
        </p:spPr>
      </p:pic>
      <p:pic>
        <p:nvPicPr>
          <p:cNvPr id="6" name="תמונה 5"/>
          <p:cNvPicPr>
            <a:picLocks noChangeAspect="1"/>
          </p:cNvPicPr>
          <p:nvPr/>
        </p:nvPicPr>
        <p:blipFill>
          <a:blip r:embed="rId3"/>
          <a:stretch>
            <a:fillRect/>
          </a:stretch>
        </p:blipFill>
        <p:spPr>
          <a:xfrm>
            <a:off x="0" y="3068960"/>
            <a:ext cx="8787927" cy="2304256"/>
          </a:xfrm>
          <a:prstGeom prst="rect">
            <a:avLst/>
          </a:prstGeom>
        </p:spPr>
      </p:pic>
      <p:sp>
        <p:nvSpPr>
          <p:cNvPr id="2" name="מציין מיקום של מספר שקופית 1"/>
          <p:cNvSpPr>
            <a:spLocks noGrp="1"/>
          </p:cNvSpPr>
          <p:nvPr>
            <p:ph type="sldNum" sz="quarter" idx="12"/>
          </p:nvPr>
        </p:nvSpPr>
        <p:spPr/>
        <p:txBody>
          <a:bodyPr/>
          <a:lstStyle/>
          <a:p>
            <a:fld id="{0B894F7D-7A4F-4BBC-ABF2-5E81BF5403E5}" type="slidenum">
              <a:rPr lang="en-US" smtClean="0"/>
              <a:pPr/>
              <a:t>10</a:t>
            </a:fld>
            <a:endParaRPr lang="en-US"/>
          </a:p>
        </p:txBody>
      </p:sp>
      <p:sp>
        <p:nvSpPr>
          <p:cNvPr id="5" name="כותרת 1"/>
          <p:cNvSpPr txBox="1">
            <a:spLocks/>
          </p:cNvSpPr>
          <p:nvPr/>
        </p:nvSpPr>
        <p:spPr>
          <a:xfrm>
            <a:off x="457200" y="274638"/>
            <a:ext cx="8229600" cy="1143000"/>
          </a:xfrm>
          <a:prstGeom prst="rect">
            <a:avLst/>
          </a:prstGeom>
        </p:spPr>
        <p:txBody>
          <a:bodyPr/>
          <a:lst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a:lstStyle>
          <a:p>
            <a:r>
              <a:rPr lang="he-IL" smtClean="0">
                <a:solidFill>
                  <a:prstClr val="black"/>
                </a:solidFill>
                <a:latin typeface="David" panose="020E0502060401010101" pitchFamily="34" charset="-79"/>
                <a:cs typeface="David" panose="020E0502060401010101" pitchFamily="34" charset="-79"/>
              </a:rPr>
              <a:t>תפקידי המים בגופינו:</a:t>
            </a:r>
            <a:endParaRPr lang="he-IL" dirty="0">
              <a:solidFill>
                <a:prstClr val="black"/>
              </a:solidFill>
              <a:latin typeface="David" panose="020E0502060401010101" pitchFamily="34" charset="-79"/>
              <a:cs typeface="David" panose="020E0502060401010101" pitchFamily="34" charset="-79"/>
            </a:endParaRPr>
          </a:p>
        </p:txBody>
      </p:sp>
      <p:pic>
        <p:nvPicPr>
          <p:cNvPr id="7" name="תמונה 6"/>
          <p:cNvPicPr>
            <a:picLocks noChangeAspect="1"/>
          </p:cNvPicPr>
          <p:nvPr/>
        </p:nvPicPr>
        <p:blipFill>
          <a:blip r:embed="rId4"/>
          <a:stretch>
            <a:fillRect/>
          </a:stretch>
        </p:blipFill>
        <p:spPr>
          <a:xfrm>
            <a:off x="107503" y="5237189"/>
            <a:ext cx="9036497" cy="1620811"/>
          </a:xfrm>
          <a:prstGeom prst="rect">
            <a:avLst/>
          </a:prstGeom>
        </p:spPr>
      </p:pic>
    </p:spTree>
    <p:extLst>
      <p:ext uri="{BB962C8B-B14F-4D97-AF65-F5344CB8AC3E}">
        <p14:creationId xmlns:p14="http://schemas.microsoft.com/office/powerpoint/2010/main" val="25379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3600" b="1" dirty="0" smtClean="0">
                <a:solidFill>
                  <a:schemeClr val="accent3">
                    <a:lumMod val="75000"/>
                  </a:schemeClr>
                </a:solidFill>
              </a:rPr>
              <a:t>כ- 60% ממסת גופו של האדם הם מים</a:t>
            </a:r>
            <a:br>
              <a:rPr lang="he-IL" sz="3600" b="1" dirty="0" smtClean="0">
                <a:solidFill>
                  <a:schemeClr val="accent3">
                    <a:lumMod val="75000"/>
                  </a:schemeClr>
                </a:solidFill>
              </a:rPr>
            </a:br>
            <a:r>
              <a:rPr lang="he-IL" sz="3600" b="1" dirty="0" smtClean="0">
                <a:solidFill>
                  <a:schemeClr val="accent3">
                    <a:lumMod val="75000"/>
                  </a:schemeClr>
                </a:solidFill>
              </a:rPr>
              <a:t>מהם תפקידי המים בגוף היצורים החיים?</a:t>
            </a:r>
          </a:p>
        </p:txBody>
      </p:sp>
      <p:sp>
        <p:nvSpPr>
          <p:cNvPr id="4" name="מציין מיקום של מספר שקופית 3"/>
          <p:cNvSpPr>
            <a:spLocks noGrp="1"/>
          </p:cNvSpPr>
          <p:nvPr>
            <p:ph type="sldNum" sz="quarter" idx="12"/>
          </p:nvPr>
        </p:nvSpPr>
        <p:spPr>
          <a:xfrm>
            <a:off x="1317635" y="5557829"/>
            <a:ext cx="2133600" cy="365125"/>
          </a:xfrm>
        </p:spPr>
        <p:txBody>
          <a:bodyPr/>
          <a:lstStyle/>
          <a:p>
            <a:fld id="{E7253A27-5ED3-45A0-9E31-3F3E3599F154}" type="slidenum">
              <a:rPr lang="he-IL" smtClean="0"/>
              <a:pPr/>
              <a:t>11</a:t>
            </a:fld>
            <a:endParaRPr lang="he-IL"/>
          </a:p>
        </p:txBody>
      </p:sp>
      <p:sp>
        <p:nvSpPr>
          <p:cNvPr id="1033" name="Line 9"/>
          <p:cNvSpPr>
            <a:spLocks noChangeShapeType="1"/>
          </p:cNvSpPr>
          <p:nvPr/>
        </p:nvSpPr>
        <p:spPr bwMode="auto">
          <a:xfrm flipH="1" flipV="1">
            <a:off x="2643172" y="2857496"/>
            <a:ext cx="1214447" cy="71438"/>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1034" name="Line 10"/>
          <p:cNvSpPr>
            <a:spLocks noChangeShapeType="1"/>
          </p:cNvSpPr>
          <p:nvPr/>
        </p:nvSpPr>
        <p:spPr bwMode="auto">
          <a:xfrm>
            <a:off x="5067310" y="2649529"/>
            <a:ext cx="1006475" cy="0"/>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1035" name="Line 11"/>
          <p:cNvSpPr>
            <a:spLocks noChangeShapeType="1"/>
          </p:cNvSpPr>
          <p:nvPr/>
        </p:nvSpPr>
        <p:spPr bwMode="auto">
          <a:xfrm>
            <a:off x="5067310" y="3746492"/>
            <a:ext cx="639763" cy="0"/>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1036" name="Line 12"/>
          <p:cNvSpPr>
            <a:spLocks noChangeShapeType="1"/>
          </p:cNvSpPr>
          <p:nvPr/>
        </p:nvSpPr>
        <p:spPr bwMode="auto">
          <a:xfrm>
            <a:off x="4792673" y="4568817"/>
            <a:ext cx="457200" cy="458787"/>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1037" name="Line 13"/>
          <p:cNvSpPr>
            <a:spLocks noChangeShapeType="1"/>
          </p:cNvSpPr>
          <p:nvPr/>
        </p:nvSpPr>
        <p:spPr bwMode="auto">
          <a:xfrm flipH="1">
            <a:off x="3286116" y="4071942"/>
            <a:ext cx="731838" cy="731837"/>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103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rtl="1" fontAlgn="base">
              <a:spcBef>
                <a:spcPct val="0"/>
              </a:spcBef>
              <a:spcAft>
                <a:spcPct val="0"/>
              </a:spcAft>
            </a:pPr>
            <a:endParaRPr lang="he-IL">
              <a:solidFill>
                <a:prstClr val="black"/>
              </a:solidFill>
            </a:endParaRPr>
          </a:p>
        </p:txBody>
      </p:sp>
      <p:graphicFrame>
        <p:nvGraphicFramePr>
          <p:cNvPr id="1038" name="Object 14"/>
          <p:cNvGraphicFramePr>
            <a:graphicFrameLocks noChangeAspect="1"/>
          </p:cNvGraphicFramePr>
          <p:nvPr/>
        </p:nvGraphicFramePr>
        <p:xfrm>
          <a:off x="3786182" y="1785926"/>
          <a:ext cx="1685925" cy="2933700"/>
        </p:xfrm>
        <a:graphic>
          <a:graphicData uri="http://schemas.openxmlformats.org/presentationml/2006/ole">
            <mc:AlternateContent xmlns:mc="http://schemas.openxmlformats.org/markup-compatibility/2006">
              <mc:Choice xmlns:v="urn:schemas-microsoft-com:vml" Requires="v">
                <p:oleObj spid="_x0000_s1039" r:id="rId3" imgW="5426964" imgH="9428378" progId="">
                  <p:embed/>
                </p:oleObj>
              </mc:Choice>
              <mc:Fallback>
                <p:oleObj r:id="rId3" imgW="5426964" imgH="942837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2" y="1785926"/>
                        <a:ext cx="1685925"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0" name="Rectangle 16"/>
          <p:cNvSpPr>
            <a:spLocks noChangeArrowheads="1"/>
          </p:cNvSpPr>
          <p:nvPr/>
        </p:nvSpPr>
        <p:spPr bwMode="auto">
          <a:xfrm>
            <a:off x="0" y="2933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rtl="1" fontAlgn="base">
              <a:spcBef>
                <a:spcPct val="0"/>
              </a:spcBef>
              <a:spcAft>
                <a:spcPct val="0"/>
              </a:spcAft>
            </a:pPr>
            <a:endParaRPr lang="he-IL">
              <a:solidFill>
                <a:prstClr val="black"/>
              </a:solidFill>
            </a:endParaRPr>
          </a:p>
        </p:txBody>
      </p:sp>
      <p:sp>
        <p:nvSpPr>
          <p:cNvPr id="21" name="TextBox 20"/>
          <p:cNvSpPr txBox="1"/>
          <p:nvPr/>
        </p:nvSpPr>
        <p:spPr>
          <a:xfrm>
            <a:off x="6215074" y="2357430"/>
            <a:ext cx="2571768" cy="923330"/>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ממיסים את רוב החומרים ומאפשרים קיום של התהליכים השונים בתא</a:t>
            </a:r>
            <a:endParaRPr lang="he-IL" b="1" dirty="0">
              <a:solidFill>
                <a:prstClr val="black"/>
              </a:solidFill>
            </a:endParaRPr>
          </a:p>
        </p:txBody>
      </p:sp>
      <p:sp>
        <p:nvSpPr>
          <p:cNvPr id="23" name="TextBox 22"/>
          <p:cNvSpPr txBox="1"/>
          <p:nvPr/>
        </p:nvSpPr>
        <p:spPr>
          <a:xfrm>
            <a:off x="5857884" y="3571876"/>
            <a:ext cx="2286016" cy="646331"/>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מסייעים בתהליכי פירוק כימיים</a:t>
            </a:r>
          </a:p>
        </p:txBody>
      </p:sp>
      <p:sp>
        <p:nvSpPr>
          <p:cNvPr id="24" name="TextBox 23"/>
          <p:cNvSpPr txBox="1"/>
          <p:nvPr/>
        </p:nvSpPr>
        <p:spPr>
          <a:xfrm>
            <a:off x="5500694" y="5072074"/>
            <a:ext cx="1357322" cy="646331"/>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הובלה של חומרים</a:t>
            </a:r>
          </a:p>
        </p:txBody>
      </p:sp>
      <p:sp>
        <p:nvSpPr>
          <p:cNvPr id="26" name="TextBox 25"/>
          <p:cNvSpPr txBox="1"/>
          <p:nvPr/>
        </p:nvSpPr>
        <p:spPr>
          <a:xfrm>
            <a:off x="571472" y="2643182"/>
            <a:ext cx="1928826" cy="646331"/>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פיזור החום בגוף, וצינון הגוף</a:t>
            </a:r>
          </a:p>
        </p:txBody>
      </p:sp>
      <p:sp>
        <p:nvSpPr>
          <p:cNvPr id="25" name="TextBox 24"/>
          <p:cNvSpPr txBox="1"/>
          <p:nvPr/>
        </p:nvSpPr>
        <p:spPr>
          <a:xfrm>
            <a:off x="928662" y="4643446"/>
            <a:ext cx="1857388" cy="923330"/>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מסייעים בעיכול המזון ע"י הרטבה וריכוך</a:t>
            </a:r>
          </a:p>
        </p:txBody>
      </p:sp>
    </p:spTree>
    <p:extLst>
      <p:ext uri="{BB962C8B-B14F-4D97-AF65-F5344CB8AC3E}">
        <p14:creationId xmlns:p14="http://schemas.microsoft.com/office/powerpoint/2010/main" val="10544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fade">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3" grpId="0" build="allAtOnce"/>
      <p:bldP spid="24" grpId="0"/>
      <p:bldP spid="26"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latin typeface="David" panose="020E0502060401010101" pitchFamily="34" charset="-79"/>
                <a:cs typeface="David" panose="020E0502060401010101" pitchFamily="34" charset="-79"/>
              </a:rPr>
              <a:t>תפקידי המים בגופינו:</a:t>
            </a:r>
            <a:endParaRPr lang="he-IL"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p:txBody>
          <a:bodyPr/>
          <a:lstStyle/>
          <a:p>
            <a:pPr marL="514350" indent="-514350">
              <a:buFont typeface="+mj-lt"/>
              <a:buAutoNum type="arabicPeriod"/>
            </a:pPr>
            <a:r>
              <a:rPr lang="he-IL" dirty="0" smtClean="0">
                <a:latin typeface="David" panose="020E0502060401010101" pitchFamily="34" charset="-79"/>
                <a:cs typeface="David" panose="020E0502060401010101" pitchFamily="34" charset="-79"/>
              </a:rPr>
              <a:t>משמשים כחומר בניין</a:t>
            </a:r>
          </a:p>
          <a:p>
            <a:pPr marL="514350" indent="-514350">
              <a:buFont typeface="+mj-lt"/>
              <a:buAutoNum type="arabicPeriod"/>
            </a:pPr>
            <a:r>
              <a:rPr lang="he-IL" dirty="0" smtClean="0">
                <a:latin typeface="David" panose="020E0502060401010101" pitchFamily="34" charset="-79"/>
                <a:cs typeface="David" panose="020E0502060401010101" pitchFamily="34" charset="-79"/>
              </a:rPr>
              <a:t>ממס- בניין חומרי התזונה בתא ופירוקם אינם מתרחשים אלא בתמיסה מימית. (הפירוק של חומרים רבים דרושים מים (פירוק </a:t>
            </a:r>
            <a:r>
              <a:rPr lang="he-IL" dirty="0" err="1" smtClean="0">
                <a:latin typeface="David" panose="020E0502060401010101" pitchFamily="34" charset="-79"/>
                <a:cs typeface="David" panose="020E0502060401010101" pitchFamily="34" charset="-79"/>
              </a:rPr>
              <a:t>הידרוליטי</a:t>
            </a:r>
            <a:r>
              <a:rPr lang="he-IL" dirty="0" smtClean="0">
                <a:latin typeface="David" panose="020E0502060401010101" pitchFamily="34" charset="-79"/>
                <a:cs typeface="David" panose="020E0502060401010101" pitchFamily="34" charset="-79"/>
              </a:rPr>
              <a:t>))</a:t>
            </a:r>
          </a:p>
          <a:p>
            <a:pPr marL="514350" indent="-514350">
              <a:buFont typeface="+mj-lt"/>
              <a:buAutoNum type="arabicPeriod"/>
            </a:pPr>
            <a:r>
              <a:rPr lang="he-IL" dirty="0" smtClean="0">
                <a:latin typeface="David" panose="020E0502060401010101" pitchFamily="34" charset="-79"/>
                <a:cs typeface="David" panose="020E0502060401010101" pitchFamily="34" charset="-79"/>
              </a:rPr>
              <a:t>חומרי מזון מובלים אל התאים כשהם מומסים במים (לדוגמא גלוקוז). כמו כן חומרי פסולת מוצאים מהתאים מומסים במים (אוריאה).</a:t>
            </a:r>
          </a:p>
          <a:p>
            <a:pPr marL="514350" indent="-514350">
              <a:buFont typeface="+mj-lt"/>
              <a:buAutoNum type="arabicPeriod"/>
            </a:pPr>
            <a:r>
              <a:rPr lang="he-IL" dirty="0" smtClean="0">
                <a:latin typeface="David" panose="020E0502060401010101" pitchFamily="34" charset="-79"/>
                <a:cs typeface="David" panose="020E0502060401010101" pitchFamily="34" charset="-79"/>
              </a:rPr>
              <a:t>וויסות טמפרטורת הגוף בעזרת אידוי מים.</a:t>
            </a:r>
          </a:p>
          <a:p>
            <a:pPr marL="514350" indent="-514350">
              <a:buFont typeface="+mj-lt"/>
              <a:buAutoNum type="arabicPeriod"/>
            </a:pPr>
            <a:r>
              <a:rPr lang="he-IL" dirty="0" smtClean="0">
                <a:latin typeface="David" panose="020E0502060401010101" pitchFamily="34" charset="-79"/>
                <a:cs typeface="David" panose="020E0502060401010101" pitchFamily="34" charset="-79"/>
              </a:rPr>
              <a:t>שימון המפרקים הגנה על אברי גוף</a:t>
            </a:r>
            <a:endParaRPr lang="he-IL" dirty="0">
              <a:latin typeface="David" panose="020E0502060401010101" pitchFamily="34" charset="-79"/>
              <a:cs typeface="David" panose="020E0502060401010101" pitchFamily="34" charset="-79"/>
            </a:endParaRPr>
          </a:p>
        </p:txBody>
      </p:sp>
      <p:sp>
        <p:nvSpPr>
          <p:cNvPr id="4" name="מציין מיקום של מספר שקופית 3"/>
          <p:cNvSpPr>
            <a:spLocks noGrp="1"/>
          </p:cNvSpPr>
          <p:nvPr>
            <p:ph type="sldNum" sz="quarter" idx="12"/>
          </p:nvPr>
        </p:nvSpPr>
        <p:spPr/>
        <p:txBody>
          <a:bodyPr/>
          <a:lstStyle/>
          <a:p>
            <a:fld id="{BFFCB4E3-DC24-4A30-8016-C5E937BEE1D0}" type="slidenum">
              <a:rPr lang="en-US" smtClean="0">
                <a:solidFill>
                  <a:prstClr val="black"/>
                </a:solidFill>
                <a:latin typeface="David" panose="020E0502060401010101" pitchFamily="34" charset="-79"/>
                <a:cs typeface="David" panose="020E0502060401010101" pitchFamily="34" charset="-79"/>
              </a:rPr>
              <a:pPr/>
              <a:t>12</a:t>
            </a:fld>
            <a:endParaRPr lang="en-US" dirty="0">
              <a:solidFill>
                <a:prstClr val="black"/>
              </a:solidFill>
              <a:latin typeface="David" panose="020E0502060401010101" pitchFamily="34" charset="-79"/>
              <a:cs typeface="David" panose="020E0502060401010101" pitchFamily="34" charset="-79"/>
            </a:endParaRPr>
          </a:p>
        </p:txBody>
      </p:sp>
      <p:pic>
        <p:nvPicPr>
          <p:cNvPr id="6" name="תמונה 5"/>
          <p:cNvPicPr>
            <a:picLocks noChangeAspect="1"/>
          </p:cNvPicPr>
          <p:nvPr/>
        </p:nvPicPr>
        <p:blipFill>
          <a:blip r:embed="rId3"/>
          <a:stretch>
            <a:fillRect/>
          </a:stretch>
        </p:blipFill>
        <p:spPr>
          <a:xfrm>
            <a:off x="0" y="13253"/>
            <a:ext cx="1743075" cy="2263619"/>
          </a:xfrm>
          <a:prstGeom prst="rect">
            <a:avLst/>
          </a:prstGeom>
        </p:spPr>
      </p:pic>
    </p:spTree>
    <p:extLst>
      <p:ext uri="{BB962C8B-B14F-4D97-AF65-F5344CB8AC3E}">
        <p14:creationId xmlns:p14="http://schemas.microsoft.com/office/powerpoint/2010/main" val="41817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7"/>
            <a:ext cx="8229600" cy="1217175"/>
          </a:xfrm>
        </p:spPr>
        <p:txBody>
          <a:bodyPr/>
          <a:lstStyle/>
          <a:p>
            <a:r>
              <a:rPr lang="he-IL" dirty="0" smtClean="0">
                <a:latin typeface="David" panose="020E0502060401010101" pitchFamily="34" charset="-79"/>
                <a:cs typeface="David" panose="020E0502060401010101" pitchFamily="34" charset="-79"/>
              </a:rPr>
              <a:t>מאזן המים בגופינו</a:t>
            </a:r>
            <a:endParaRPr lang="he-IL"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457200" y="1417638"/>
            <a:ext cx="8229600" cy="4819674"/>
          </a:xfrm>
        </p:spPr>
        <p:txBody>
          <a:bodyPr/>
          <a:lstStyle/>
          <a:p>
            <a:r>
              <a:rPr lang="he-IL" sz="2800" dirty="0">
                <a:latin typeface="David" panose="020E0502060401010101" pitchFamily="34" charset="-79"/>
                <a:cs typeface="David" panose="020E0502060401010101" pitchFamily="34" charset="-79"/>
              </a:rPr>
              <a:t>כדי לשמור על כמות קבועה של מים בגוף, על מערכות הגוף לקיים ללא הפסקה את הפעולות </a:t>
            </a:r>
            <a:r>
              <a:rPr lang="he-IL" sz="2800" dirty="0" smtClean="0">
                <a:latin typeface="David" panose="020E0502060401010101" pitchFamily="34" charset="-79"/>
                <a:cs typeface="David" panose="020E0502060401010101" pitchFamily="34" charset="-79"/>
              </a:rPr>
              <a:t>שבאמצעותן</a:t>
            </a:r>
          </a:p>
          <a:p>
            <a:pPr marL="0" indent="0">
              <a:buNone/>
            </a:pPr>
            <a:r>
              <a:rPr lang="he-IL" sz="2800" dirty="0" smtClean="0">
                <a:latin typeface="David" panose="020E0502060401010101" pitchFamily="34" charset="-79"/>
                <a:cs typeface="David" panose="020E0502060401010101" pitchFamily="34" charset="-79"/>
              </a:rPr>
              <a:t> </a:t>
            </a:r>
            <a:r>
              <a:rPr lang="he-IL" sz="2800" b="1" dirty="0">
                <a:latin typeface="David" panose="020E0502060401010101" pitchFamily="34" charset="-79"/>
                <a:cs typeface="David" panose="020E0502060401010101" pitchFamily="34" charset="-79"/>
              </a:rPr>
              <a:t>כמות המים היוצאים </a:t>
            </a:r>
            <a:r>
              <a:rPr lang="he-IL" sz="2800" b="1" dirty="0" smtClean="0">
                <a:latin typeface="David" panose="020E0502060401010101" pitchFamily="34" charset="-79"/>
                <a:cs typeface="David" panose="020E0502060401010101" pitchFamily="34" charset="-79"/>
              </a:rPr>
              <a:t>מהגוף =כמות </a:t>
            </a:r>
            <a:r>
              <a:rPr lang="he-IL" sz="2800" b="1" dirty="0">
                <a:latin typeface="David" panose="020E0502060401010101" pitchFamily="34" charset="-79"/>
                <a:cs typeface="David" panose="020E0502060401010101" pitchFamily="34" charset="-79"/>
              </a:rPr>
              <a:t>המים הנכנסים לגוף. </a:t>
            </a:r>
            <a:endParaRPr lang="he-IL" sz="2800" b="1" dirty="0" smtClean="0">
              <a:latin typeface="David" panose="020E0502060401010101" pitchFamily="34" charset="-79"/>
              <a:cs typeface="David" panose="020E0502060401010101" pitchFamily="34" charset="-79"/>
            </a:endParaRPr>
          </a:p>
          <a:p>
            <a:r>
              <a:rPr lang="he-IL" sz="2800" dirty="0" smtClean="0">
                <a:latin typeface="David" panose="020E0502060401010101" pitchFamily="34" charset="-79"/>
                <a:cs typeface="David" panose="020E0502060401010101" pitchFamily="34" charset="-79"/>
              </a:rPr>
              <a:t>לכליות </a:t>
            </a:r>
            <a:r>
              <a:rPr lang="he-IL" sz="2800" dirty="0">
                <a:latin typeface="David" panose="020E0502060401010101" pitchFamily="34" charset="-79"/>
                <a:cs typeface="David" panose="020E0502060401010101" pitchFamily="34" charset="-79"/>
              </a:rPr>
              <a:t>תפקיד עיקרי בשליטה על כמות השתן המיוצרת ולפיכך על כמות המים היוצאים מהגוף. </a:t>
            </a:r>
            <a:endParaRPr lang="he-IL" sz="2800" dirty="0" smtClean="0">
              <a:latin typeface="David" panose="020E0502060401010101" pitchFamily="34" charset="-79"/>
              <a:cs typeface="David" panose="020E0502060401010101" pitchFamily="34" charset="-79"/>
            </a:endParaRPr>
          </a:p>
          <a:p>
            <a:r>
              <a:rPr lang="he-IL" sz="2800" dirty="0" smtClean="0">
                <a:latin typeface="David" panose="020E0502060401010101" pitchFamily="34" charset="-79"/>
                <a:cs typeface="David" panose="020E0502060401010101" pitchFamily="34" charset="-79"/>
              </a:rPr>
              <a:t>ברחבי </a:t>
            </a:r>
            <a:r>
              <a:rPr lang="he-IL" sz="2800" dirty="0">
                <a:latin typeface="David" panose="020E0502060401010101" pitchFamily="34" charset="-79"/>
                <a:cs typeface="David" panose="020E0502060401010101" pitchFamily="34" charset="-79"/>
              </a:rPr>
              <a:t>הגוף מפוזרים קולטנים תחושתיים הרגישים ללחץ הדם ולשיעור המומסים בתוכו. קולטנים אלו מהווים חלק ממערכות הורמונליות ועצביות המפעילות את הכליות ומשפיעות על כמות השתן הנוצר בהן. </a:t>
            </a:r>
            <a:endParaRPr lang="he-IL" sz="2800" dirty="0" smtClean="0">
              <a:latin typeface="David" panose="020E0502060401010101" pitchFamily="34" charset="-79"/>
              <a:cs typeface="David" panose="020E0502060401010101" pitchFamily="34" charset="-79"/>
            </a:endParaRPr>
          </a:p>
          <a:p>
            <a:r>
              <a:rPr lang="he-IL" sz="2800" dirty="0" smtClean="0">
                <a:latin typeface="David" panose="020E0502060401010101" pitchFamily="34" charset="-79"/>
                <a:cs typeface="David" panose="020E0502060401010101" pitchFamily="34" charset="-79"/>
              </a:rPr>
              <a:t>מנגנון </a:t>
            </a:r>
            <a:r>
              <a:rPr lang="he-IL" sz="2800" dirty="0">
                <a:latin typeface="David" panose="020E0502060401010101" pitchFamily="34" charset="-79"/>
                <a:cs typeface="David" panose="020E0502060401010101" pitchFamily="34" charset="-79"/>
              </a:rPr>
              <a:t>הצמא מעודד התנהגות המובילה לשתיית מים.</a:t>
            </a:r>
          </a:p>
        </p:txBody>
      </p:sp>
      <p:sp>
        <p:nvSpPr>
          <p:cNvPr id="4" name="מציין מיקום של מספר שקופית 3"/>
          <p:cNvSpPr>
            <a:spLocks noGrp="1"/>
          </p:cNvSpPr>
          <p:nvPr>
            <p:ph type="sldNum" sz="quarter" idx="12"/>
          </p:nvPr>
        </p:nvSpPr>
        <p:spPr>
          <a:xfrm>
            <a:off x="428625" y="6564313"/>
            <a:ext cx="2133600" cy="388820"/>
          </a:xfrm>
        </p:spPr>
        <p:txBody>
          <a:bodyPr/>
          <a:lstStyle/>
          <a:p>
            <a:fld id="{BFFCB4E3-DC24-4A30-8016-C5E937BEE1D0}" type="slidenum">
              <a:rPr lang="en-US" smtClean="0">
                <a:latin typeface="David" panose="020E0502060401010101" pitchFamily="34" charset="-79"/>
                <a:cs typeface="David" panose="020E0502060401010101" pitchFamily="34" charset="-79"/>
              </a:rPr>
              <a:pPr/>
              <a:t>13</a:t>
            </a:fld>
            <a:endParaRPr lang="en-US">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77990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88640"/>
            <a:ext cx="8229600" cy="1143000"/>
          </a:xfrm>
        </p:spPr>
        <p:txBody>
          <a:bodyPr>
            <a:normAutofit fontScale="90000"/>
          </a:bodyPr>
          <a:lstStyle/>
          <a:p>
            <a:pPr rtl="1"/>
            <a:r>
              <a:rPr lang="he-IL" dirty="0"/>
              <a:t>הרכב כימי של גוף </a:t>
            </a:r>
            <a:r>
              <a:rPr lang="he-IL" dirty="0" smtClean="0"/>
              <a:t>האדם</a:t>
            </a:r>
            <a:r>
              <a:rPr lang="en-US" dirty="0" smtClean="0"/>
              <a:t>-</a:t>
            </a:r>
            <a:r>
              <a:rPr lang="he-IL" dirty="0" smtClean="0"/>
              <a:t> בק"ג ובאחוזים</a:t>
            </a:r>
            <a:endParaRPr lang="he-IL" dirty="0"/>
          </a:p>
        </p:txBody>
      </p:sp>
      <p:graphicFrame>
        <p:nvGraphicFramePr>
          <p:cNvPr id="7" name="תרשים 6"/>
          <p:cNvGraphicFramePr/>
          <p:nvPr>
            <p:extLst/>
          </p:nvPr>
        </p:nvGraphicFramePr>
        <p:xfrm>
          <a:off x="2014879" y="1844824"/>
          <a:ext cx="2552987" cy="3845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טבלה 3"/>
          <p:cNvGraphicFramePr>
            <a:graphicFrameLocks noGrp="1"/>
          </p:cNvGraphicFramePr>
          <p:nvPr>
            <p:extLst/>
          </p:nvPr>
        </p:nvGraphicFramePr>
        <p:xfrm>
          <a:off x="5341852" y="1556792"/>
          <a:ext cx="3525948" cy="2560320"/>
        </p:xfrm>
        <a:graphic>
          <a:graphicData uri="http://schemas.openxmlformats.org/drawingml/2006/table">
            <a:tbl>
              <a:tblPr rtl="1" firstRow="1" bandRow="1">
                <a:tableStyleId>{3B4B98B0-60AC-42C2-AFA5-B58CD77FA1E5}</a:tableStyleId>
              </a:tblPr>
              <a:tblGrid>
                <a:gridCol w="1175316">
                  <a:extLst>
                    <a:ext uri="{9D8B030D-6E8A-4147-A177-3AD203B41FA5}">
                      <a16:colId xmlns:a16="http://schemas.microsoft.com/office/drawing/2014/main" val="20000"/>
                    </a:ext>
                  </a:extLst>
                </a:gridCol>
                <a:gridCol w="1175316">
                  <a:extLst>
                    <a:ext uri="{9D8B030D-6E8A-4147-A177-3AD203B41FA5}">
                      <a16:colId xmlns:a16="http://schemas.microsoft.com/office/drawing/2014/main" val="20001"/>
                    </a:ext>
                  </a:extLst>
                </a:gridCol>
                <a:gridCol w="1175316">
                  <a:extLst>
                    <a:ext uri="{9D8B030D-6E8A-4147-A177-3AD203B41FA5}">
                      <a16:colId xmlns:a16="http://schemas.microsoft.com/office/drawing/2014/main" val="20002"/>
                    </a:ext>
                  </a:extLst>
                </a:gridCol>
              </a:tblGrid>
              <a:tr h="351039">
                <a:tc>
                  <a:txBody>
                    <a:bodyPr/>
                    <a:lstStyle/>
                    <a:p>
                      <a:pPr rtl="1"/>
                      <a:r>
                        <a:rPr lang="he-IL" dirty="0" smtClean="0"/>
                        <a:t>המרכיבים</a:t>
                      </a:r>
                      <a:endParaRPr lang="he-IL" dirty="0"/>
                    </a:p>
                  </a:txBody>
                  <a:tcPr/>
                </a:tc>
                <a:tc>
                  <a:txBody>
                    <a:bodyPr/>
                    <a:lstStyle/>
                    <a:p>
                      <a:pPr rtl="1"/>
                      <a:r>
                        <a:rPr lang="he-IL" dirty="0" smtClean="0"/>
                        <a:t>בק"ג</a:t>
                      </a:r>
                      <a:endParaRPr lang="he-IL" dirty="0"/>
                    </a:p>
                  </a:txBody>
                  <a:tcPr/>
                </a:tc>
                <a:tc>
                  <a:txBody>
                    <a:bodyPr/>
                    <a:lstStyle/>
                    <a:p>
                      <a:pPr rtl="1"/>
                      <a:r>
                        <a:rPr lang="he-IL" dirty="0" smtClean="0"/>
                        <a:t>באחוזים</a:t>
                      </a:r>
                      <a:endParaRPr lang="he-IL" dirty="0"/>
                    </a:p>
                  </a:txBody>
                  <a:tcPr/>
                </a:tc>
                <a:extLst>
                  <a:ext uri="{0D108BD9-81ED-4DB2-BD59-A6C34878D82A}">
                    <a16:rowId xmlns:a16="http://schemas.microsoft.com/office/drawing/2014/main" val="10000"/>
                  </a:ext>
                </a:extLst>
              </a:tr>
              <a:tr h="351039">
                <a:tc>
                  <a:txBody>
                    <a:bodyPr/>
                    <a:lstStyle/>
                    <a:p>
                      <a:pPr rtl="1"/>
                      <a:r>
                        <a:rPr lang="he-IL" dirty="0" smtClean="0"/>
                        <a:t>חלבון</a:t>
                      </a:r>
                    </a:p>
                  </a:txBody>
                  <a:tcPr/>
                </a:tc>
                <a:tc>
                  <a:txBody>
                    <a:bodyPr/>
                    <a:lstStyle/>
                    <a:p>
                      <a:pPr rtl="1"/>
                      <a:r>
                        <a:rPr lang="he-IL" dirty="0" smtClean="0"/>
                        <a:t>11</a:t>
                      </a:r>
                    </a:p>
                  </a:txBody>
                  <a:tcPr/>
                </a:tc>
                <a:tc>
                  <a:txBody>
                    <a:bodyPr/>
                    <a:lstStyle/>
                    <a:p>
                      <a:pPr rtl="1"/>
                      <a:r>
                        <a:rPr lang="he-IL" dirty="0" smtClean="0"/>
                        <a:t>16.9</a:t>
                      </a:r>
                      <a:endParaRPr lang="he-IL" dirty="0"/>
                    </a:p>
                  </a:txBody>
                  <a:tcPr/>
                </a:tc>
                <a:extLst>
                  <a:ext uri="{0D108BD9-81ED-4DB2-BD59-A6C34878D82A}">
                    <a16:rowId xmlns:a16="http://schemas.microsoft.com/office/drawing/2014/main" val="10001"/>
                  </a:ext>
                </a:extLst>
              </a:tr>
              <a:tr h="351039">
                <a:tc>
                  <a:txBody>
                    <a:bodyPr/>
                    <a:lstStyle/>
                    <a:p>
                      <a:pPr rtl="1"/>
                      <a:r>
                        <a:rPr lang="he-IL" dirty="0" smtClean="0"/>
                        <a:t>שומן</a:t>
                      </a:r>
                      <a:endParaRPr lang="he-IL" dirty="0"/>
                    </a:p>
                  </a:txBody>
                  <a:tcPr/>
                </a:tc>
                <a:tc>
                  <a:txBody>
                    <a:bodyPr/>
                    <a:lstStyle/>
                    <a:p>
                      <a:pPr rtl="1"/>
                      <a:r>
                        <a:rPr lang="he-IL" dirty="0" smtClean="0"/>
                        <a:t>11</a:t>
                      </a:r>
                      <a:endParaRPr lang="he-IL" dirty="0"/>
                    </a:p>
                  </a:txBody>
                  <a:tcPr/>
                </a:tc>
                <a:tc>
                  <a:txBody>
                    <a:bodyPr/>
                    <a:lstStyle/>
                    <a:p>
                      <a:pPr rtl="1"/>
                      <a:r>
                        <a:rPr lang="he-IL" dirty="0" smtClean="0"/>
                        <a:t>16.9</a:t>
                      </a:r>
                      <a:endParaRPr lang="he-IL" dirty="0"/>
                    </a:p>
                  </a:txBody>
                  <a:tcPr/>
                </a:tc>
                <a:extLst>
                  <a:ext uri="{0D108BD9-81ED-4DB2-BD59-A6C34878D82A}">
                    <a16:rowId xmlns:a16="http://schemas.microsoft.com/office/drawing/2014/main" val="10002"/>
                  </a:ext>
                </a:extLst>
              </a:tr>
              <a:tr h="351039">
                <a:tc>
                  <a:txBody>
                    <a:bodyPr/>
                    <a:lstStyle/>
                    <a:p>
                      <a:pPr rtl="1"/>
                      <a:r>
                        <a:rPr lang="he-IL" dirty="0" smtClean="0"/>
                        <a:t>פחמימות</a:t>
                      </a:r>
                      <a:endParaRPr lang="he-IL" dirty="0"/>
                    </a:p>
                  </a:txBody>
                  <a:tcPr/>
                </a:tc>
                <a:tc>
                  <a:txBody>
                    <a:bodyPr/>
                    <a:lstStyle/>
                    <a:p>
                      <a:pPr rtl="1"/>
                      <a:r>
                        <a:rPr lang="he-IL" dirty="0" smtClean="0"/>
                        <a:t>0.5</a:t>
                      </a:r>
                      <a:endParaRPr lang="he-IL" dirty="0"/>
                    </a:p>
                  </a:txBody>
                  <a:tcPr/>
                </a:tc>
                <a:tc>
                  <a:txBody>
                    <a:bodyPr/>
                    <a:lstStyle/>
                    <a:p>
                      <a:pPr rtl="1"/>
                      <a:r>
                        <a:rPr lang="he-IL" dirty="0" smtClean="0"/>
                        <a:t>0.8</a:t>
                      </a:r>
                      <a:endParaRPr lang="he-IL" dirty="0"/>
                    </a:p>
                  </a:txBody>
                  <a:tcPr/>
                </a:tc>
                <a:extLst>
                  <a:ext uri="{0D108BD9-81ED-4DB2-BD59-A6C34878D82A}">
                    <a16:rowId xmlns:a16="http://schemas.microsoft.com/office/drawing/2014/main" val="10003"/>
                  </a:ext>
                </a:extLst>
              </a:tr>
              <a:tr h="351039">
                <a:tc>
                  <a:txBody>
                    <a:bodyPr/>
                    <a:lstStyle/>
                    <a:p>
                      <a:pPr rtl="1"/>
                      <a:r>
                        <a:rPr lang="he-IL" dirty="0" smtClean="0"/>
                        <a:t>מינרלים</a:t>
                      </a:r>
                      <a:endParaRPr lang="he-IL" dirty="0"/>
                    </a:p>
                  </a:txBody>
                  <a:tcPr/>
                </a:tc>
                <a:tc>
                  <a:txBody>
                    <a:bodyPr/>
                    <a:lstStyle/>
                    <a:p>
                      <a:pPr rtl="1"/>
                      <a:r>
                        <a:rPr lang="he-IL" dirty="0" smtClean="0"/>
                        <a:t>3.5</a:t>
                      </a:r>
                    </a:p>
                  </a:txBody>
                  <a:tcPr/>
                </a:tc>
                <a:tc>
                  <a:txBody>
                    <a:bodyPr/>
                    <a:lstStyle/>
                    <a:p>
                      <a:pPr rtl="1"/>
                      <a:r>
                        <a:rPr lang="he-IL" dirty="0" smtClean="0"/>
                        <a:t>5.4</a:t>
                      </a:r>
                      <a:endParaRPr lang="he-IL" dirty="0"/>
                    </a:p>
                  </a:txBody>
                  <a:tcPr/>
                </a:tc>
                <a:extLst>
                  <a:ext uri="{0D108BD9-81ED-4DB2-BD59-A6C34878D82A}">
                    <a16:rowId xmlns:a16="http://schemas.microsoft.com/office/drawing/2014/main" val="10004"/>
                  </a:ext>
                </a:extLst>
              </a:tr>
              <a:tr h="351039">
                <a:tc>
                  <a:txBody>
                    <a:bodyPr/>
                    <a:lstStyle/>
                    <a:p>
                      <a:pPr rtl="1"/>
                      <a:r>
                        <a:rPr lang="he-IL" dirty="0" smtClean="0"/>
                        <a:t>ויטמינים</a:t>
                      </a:r>
                      <a:endParaRPr lang="he-IL" dirty="0"/>
                    </a:p>
                  </a:txBody>
                  <a:tcPr/>
                </a:tc>
                <a:tc>
                  <a:txBody>
                    <a:bodyPr/>
                    <a:lstStyle/>
                    <a:p>
                      <a:pPr rtl="1"/>
                      <a:r>
                        <a:rPr lang="he-IL" dirty="0" smtClean="0"/>
                        <a:t>~0</a:t>
                      </a:r>
                      <a:endParaRPr lang="he-IL" dirty="0"/>
                    </a:p>
                  </a:txBody>
                  <a:tcPr/>
                </a:tc>
                <a:tc>
                  <a:txBody>
                    <a:bodyPr/>
                    <a:lstStyle/>
                    <a:p>
                      <a:pPr rtl="1"/>
                      <a:r>
                        <a:rPr lang="he-IL" dirty="0" smtClean="0"/>
                        <a:t>0.01</a:t>
                      </a:r>
                      <a:endParaRPr lang="he-IL" dirty="0"/>
                    </a:p>
                  </a:txBody>
                  <a:tcPr/>
                </a:tc>
                <a:extLst>
                  <a:ext uri="{0D108BD9-81ED-4DB2-BD59-A6C34878D82A}">
                    <a16:rowId xmlns:a16="http://schemas.microsoft.com/office/drawing/2014/main" val="10005"/>
                  </a:ext>
                </a:extLst>
              </a:tr>
              <a:tr h="351039">
                <a:tc>
                  <a:txBody>
                    <a:bodyPr/>
                    <a:lstStyle/>
                    <a:p>
                      <a:pPr rtl="1"/>
                      <a:r>
                        <a:rPr lang="he-IL" dirty="0" smtClean="0"/>
                        <a:t>מים</a:t>
                      </a:r>
                      <a:endParaRPr lang="he-IL" dirty="0"/>
                    </a:p>
                  </a:txBody>
                  <a:tcPr/>
                </a:tc>
                <a:tc>
                  <a:txBody>
                    <a:bodyPr/>
                    <a:lstStyle/>
                    <a:p>
                      <a:pPr rtl="1"/>
                      <a:r>
                        <a:rPr lang="he-IL" dirty="0" smtClean="0"/>
                        <a:t>39</a:t>
                      </a:r>
                      <a:endParaRPr lang="he-IL" dirty="0"/>
                    </a:p>
                  </a:txBody>
                  <a:tcPr/>
                </a:tc>
                <a:tc>
                  <a:txBody>
                    <a:bodyPr/>
                    <a:lstStyle/>
                    <a:p>
                      <a:pPr rtl="1"/>
                      <a:r>
                        <a:rPr lang="he-IL" dirty="0" smtClean="0"/>
                        <a:t>60</a:t>
                      </a:r>
                      <a:endParaRPr lang="he-IL" dirty="0"/>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5035080" y="4429708"/>
            <a:ext cx="3734072" cy="1944216"/>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square" lIns="91440" tIns="45720" rIns="91440" bIns="45720" rtlCol="1" anchor="ctr">
            <a:normAutofit fontScale="70000" lnSpcReduction="20000"/>
          </a:bodyPr>
          <a:lstStyle/>
          <a:p>
            <a:pPr algn="r" rtl="1"/>
            <a:r>
              <a:rPr lang="he-IL" sz="2000" dirty="0" smtClean="0">
                <a:solidFill>
                  <a:prstClr val="black">
                    <a:lumMod val="50000"/>
                    <a:lumOff val="50000"/>
                  </a:prstClr>
                </a:solidFill>
              </a:rPr>
              <a:t>עיקר גופינו מים!</a:t>
            </a:r>
          </a:p>
          <a:p>
            <a:pPr algn="r" rtl="1"/>
            <a:r>
              <a:rPr lang="he-IL" sz="2000" dirty="0" smtClean="0">
                <a:solidFill>
                  <a:prstClr val="black">
                    <a:lumMod val="50000"/>
                    <a:lumOff val="50000"/>
                  </a:prstClr>
                </a:solidFill>
              </a:rPr>
              <a:t>אחוז המים בגוף תלוי בכמות השומן,</a:t>
            </a:r>
          </a:p>
          <a:p>
            <a:pPr algn="r" rtl="1"/>
            <a:r>
              <a:rPr lang="he-IL" sz="2000" dirty="0" smtClean="0">
                <a:solidFill>
                  <a:prstClr val="black">
                    <a:lumMod val="50000"/>
                    <a:lumOff val="50000"/>
                  </a:prstClr>
                </a:solidFill>
              </a:rPr>
              <a:t>בשמנים-קטן (~50%)</a:t>
            </a:r>
          </a:p>
          <a:p>
            <a:pPr algn="r" rtl="1"/>
            <a:r>
              <a:rPr lang="he-IL" sz="2000" dirty="0" smtClean="0">
                <a:solidFill>
                  <a:prstClr val="black">
                    <a:lumMod val="50000"/>
                    <a:lumOff val="50000"/>
                  </a:prstClr>
                </a:solidFill>
              </a:rPr>
              <a:t> ברזים- גדול (65%~).</a:t>
            </a:r>
          </a:p>
          <a:p>
            <a:pPr algn="r" rtl="1"/>
            <a:r>
              <a:rPr lang="he-IL" sz="2000" dirty="0" smtClean="0">
                <a:solidFill>
                  <a:prstClr val="black">
                    <a:lumMod val="50000"/>
                    <a:lumOff val="50000"/>
                  </a:prstClr>
                </a:solidFill>
              </a:rPr>
              <a:t>הסיבה: תאי השומן מכילים הרבה פחות מים משאר התאים.</a:t>
            </a:r>
          </a:p>
          <a:p>
            <a:pPr algn="r" rtl="1"/>
            <a:r>
              <a:rPr lang="he-IL" sz="2000" dirty="0" smtClean="0">
                <a:solidFill>
                  <a:prstClr val="black">
                    <a:lumMod val="50000"/>
                    <a:lumOff val="50000"/>
                  </a:prstClr>
                </a:solidFill>
              </a:rPr>
              <a:t>משמעות פיזיולוגית- אדם שמן מסוגל להתקיים במצב של חוסר אנרגיה אך ייפגע קשות במצב של חוסר במים. ולהיפך אצל אדם רזה!</a:t>
            </a:r>
          </a:p>
        </p:txBody>
      </p:sp>
      <p:pic>
        <p:nvPicPr>
          <p:cNvPr id="38916" name="Picture 4" descr="ציור לצורך המחשה - כשישים אחוזים ממשקל גוף האדם הם מי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2" y="548680"/>
            <a:ext cx="1594650" cy="6309320"/>
          </a:xfrm>
          <a:prstGeom prst="rect">
            <a:avLst/>
          </a:prstGeom>
          <a:noFill/>
          <a:extLst>
            <a:ext uri="{909E8E84-426E-40DD-AFC4-6F175D3DCCD1}">
              <a14:hiddenFill xmlns:a14="http://schemas.microsoft.com/office/drawing/2010/main">
                <a:solidFill>
                  <a:srgbClr val="FFFFFF"/>
                </a:solidFill>
              </a14:hiddenFill>
            </a:ext>
          </a:extLst>
        </p:spPr>
      </p:pic>
      <p:sp>
        <p:nvSpPr>
          <p:cNvPr id="8" name="מציין מיקום של מספר שקופית 7"/>
          <p:cNvSpPr>
            <a:spLocks noGrp="1"/>
          </p:cNvSpPr>
          <p:nvPr>
            <p:ph type="sldNum" sz="quarter" idx="12"/>
          </p:nvPr>
        </p:nvSpPr>
        <p:spPr/>
        <p:txBody>
          <a:bodyPr/>
          <a:lstStyle/>
          <a:p>
            <a:fld id="{BFFCB4E3-DC24-4A30-8016-C5E937BEE1D0}" type="slidenum">
              <a:rPr lang="en-US" smtClean="0"/>
              <a:pPr/>
              <a:t>14</a:t>
            </a:fld>
            <a:endParaRPr lang="en-US"/>
          </a:p>
        </p:txBody>
      </p:sp>
    </p:spTree>
    <p:extLst>
      <p:ext uri="{BB962C8B-B14F-4D97-AF65-F5344CB8AC3E}">
        <p14:creationId xmlns:p14="http://schemas.microsoft.com/office/powerpoint/2010/main" val="3067347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1157" y="28384"/>
            <a:ext cx="8379950" cy="1143000"/>
          </a:xfrm>
        </p:spPr>
        <p:txBody>
          <a:bodyPr/>
          <a:lstStyle/>
          <a:p>
            <a:r>
              <a:rPr lang="he-IL" dirty="0" smtClean="0">
                <a:cs typeface="+mn-cs"/>
              </a:rPr>
              <a:t>תכולת המים בגוף ובאיברים השונים</a:t>
            </a:r>
            <a:endParaRPr lang="he-IL" dirty="0">
              <a:cs typeface="+mn-cs"/>
            </a:endParaRPr>
          </a:p>
        </p:txBody>
      </p:sp>
      <p:sp>
        <p:nvSpPr>
          <p:cNvPr id="4" name="מציין מיקום של מספר שקופית 3"/>
          <p:cNvSpPr>
            <a:spLocks noGrp="1"/>
          </p:cNvSpPr>
          <p:nvPr>
            <p:ph type="sldNum" sz="quarter" idx="12"/>
          </p:nvPr>
        </p:nvSpPr>
        <p:spPr/>
        <p:txBody>
          <a:bodyPr/>
          <a:lstStyle/>
          <a:p>
            <a:fld id="{E7253A27-5ED3-45A0-9E31-3F3E3599F154}" type="slidenum">
              <a:rPr lang="he-IL" smtClean="0"/>
              <a:pPr/>
              <a:t>15</a:t>
            </a:fld>
            <a:endParaRPr lang="he-IL"/>
          </a:p>
        </p:txBody>
      </p:sp>
      <p:pic>
        <p:nvPicPr>
          <p:cNvPr id="5" name="Picture 15" descr="102"/>
          <p:cNvPicPr>
            <a:picLocks noGrp="1" noChangeAspect="1" noChangeArrowheads="1"/>
          </p:cNvPicPr>
          <p:nvPr>
            <p:ph idx="1"/>
          </p:nvPr>
        </p:nvPicPr>
        <p:blipFill>
          <a:blip r:embed="rId4" cstate="print"/>
          <a:srcRect/>
          <a:stretch>
            <a:fillRect/>
          </a:stretch>
        </p:blipFill>
        <p:spPr bwMode="auto">
          <a:xfrm>
            <a:off x="4429124" y="2500306"/>
            <a:ext cx="4271983" cy="3768551"/>
          </a:xfrm>
          <a:prstGeom prst="rect">
            <a:avLst/>
          </a:prstGeom>
          <a:noFill/>
          <a:ln w="9525">
            <a:noFill/>
            <a:miter lim="800000"/>
            <a:headEnd/>
            <a:tailEnd/>
          </a:ln>
        </p:spPr>
      </p:pic>
      <p:sp>
        <p:nvSpPr>
          <p:cNvPr id="6" name="TextBox 5"/>
          <p:cNvSpPr txBox="1"/>
          <p:nvPr/>
        </p:nvSpPr>
        <p:spPr>
          <a:xfrm>
            <a:off x="4500562" y="1285860"/>
            <a:ext cx="4286280" cy="830997"/>
          </a:xfrm>
          <a:prstGeom prst="rect">
            <a:avLst/>
          </a:prstGeom>
          <a:noFill/>
        </p:spPr>
        <p:txBody>
          <a:bodyPr wrap="square" rtlCol="1">
            <a:spAutoFit/>
          </a:bodyPr>
          <a:lstStyle/>
          <a:p>
            <a:pPr algn="r" rtl="1" fontAlgn="base">
              <a:spcBef>
                <a:spcPct val="0"/>
              </a:spcBef>
              <a:spcAft>
                <a:spcPct val="0"/>
              </a:spcAft>
            </a:pPr>
            <a:r>
              <a:rPr lang="he-IL" sz="2400" dirty="0" smtClean="0">
                <a:solidFill>
                  <a:prstClr val="black"/>
                </a:solidFill>
              </a:rPr>
              <a:t>אילו איברים/רקמות  בגוף מכילים מים? </a:t>
            </a:r>
            <a:endParaRPr lang="he-IL" sz="2400" dirty="0">
              <a:solidFill>
                <a:prstClr val="black"/>
              </a:solidFill>
            </a:endParaRPr>
          </a:p>
        </p:txBody>
      </p:sp>
      <p:grpSp>
        <p:nvGrpSpPr>
          <p:cNvPr id="7" name="Group 2"/>
          <p:cNvGrpSpPr>
            <a:grpSpLocks/>
          </p:cNvGrpSpPr>
          <p:nvPr/>
        </p:nvGrpSpPr>
        <p:grpSpPr bwMode="auto">
          <a:xfrm>
            <a:off x="179388" y="1428736"/>
            <a:ext cx="4678364" cy="5429265"/>
            <a:chOff x="5269" y="9207"/>
            <a:chExt cx="5940" cy="6315"/>
          </a:xfrm>
        </p:grpSpPr>
        <p:pic>
          <p:nvPicPr>
            <p:cNvPr id="8" name="Picture 3" descr="corps 1"/>
            <p:cNvPicPr preferRelativeResize="0">
              <a:picLocks noChangeAspect="1" noChangeArrowheads="1"/>
            </p:cNvPicPr>
            <p:nvPr/>
          </p:nvPicPr>
          <p:blipFill>
            <a:blip r:embed="rId5" cstate="print"/>
            <a:srcRect/>
            <a:stretch>
              <a:fillRect/>
            </a:stretch>
          </p:blipFill>
          <p:spPr bwMode="auto">
            <a:xfrm>
              <a:off x="6529" y="9207"/>
              <a:ext cx="3420" cy="6315"/>
            </a:xfrm>
            <a:prstGeom prst="rect">
              <a:avLst/>
            </a:prstGeom>
            <a:noFill/>
            <a:ln w="9525">
              <a:noFill/>
              <a:miter lim="800000"/>
              <a:headEnd/>
              <a:tailEnd/>
            </a:ln>
          </p:spPr>
        </p:pic>
        <p:sp>
          <p:nvSpPr>
            <p:cNvPr id="9" name="Text Box 4"/>
            <p:cNvSpPr txBox="1">
              <a:spLocks noChangeArrowheads="1"/>
            </p:cNvSpPr>
            <p:nvPr/>
          </p:nvSpPr>
          <p:spPr bwMode="auto">
            <a:xfrm>
              <a:off x="9229" y="9207"/>
              <a:ext cx="1620" cy="360"/>
            </a:xfrm>
            <a:prstGeom prst="rect">
              <a:avLst/>
            </a:prstGeom>
            <a:noFill/>
            <a:ln w="9525">
              <a:noFill/>
              <a:miter lim="800000"/>
              <a:headEnd/>
              <a:tailEnd/>
            </a:ln>
          </p:spPr>
          <p:txBody>
            <a:bodyPr/>
            <a:lstStyle/>
            <a:p>
              <a:pPr algn="r" rtl="1" fontAlgn="base">
                <a:spcBef>
                  <a:spcPct val="0"/>
                </a:spcBef>
                <a:spcAft>
                  <a:spcPct val="0"/>
                </a:spcAft>
              </a:pPr>
              <a:r>
                <a:rPr lang="he-IL" sz="1400">
                  <a:solidFill>
                    <a:prstClr val="black"/>
                  </a:solidFill>
                  <a:cs typeface="Times New Roman" pitchFamily="18" charset="0"/>
                </a:rPr>
                <a:t>10%: </a:t>
              </a:r>
              <a:r>
                <a:rPr lang="he-IL">
                  <a:solidFill>
                    <a:prstClr val="black"/>
                  </a:solidFill>
                  <a:cs typeface="Times New Roman" pitchFamily="18" charset="0"/>
                </a:rPr>
                <a:t>שיניים</a:t>
              </a:r>
              <a:endParaRPr lang="en-US" sz="3600">
                <a:solidFill>
                  <a:prstClr val="black"/>
                </a:solidFill>
              </a:endParaRPr>
            </a:p>
          </p:txBody>
        </p:sp>
        <p:sp>
          <p:nvSpPr>
            <p:cNvPr id="10" name="Text Box 5"/>
            <p:cNvSpPr txBox="1">
              <a:spLocks noChangeArrowheads="1"/>
            </p:cNvSpPr>
            <p:nvPr/>
          </p:nvSpPr>
          <p:spPr bwMode="auto">
            <a:xfrm>
              <a:off x="9229" y="10107"/>
              <a:ext cx="1260" cy="360"/>
            </a:xfrm>
            <a:prstGeom prst="rect">
              <a:avLst/>
            </a:prstGeom>
            <a:noFill/>
            <a:ln w="9525">
              <a:noFill/>
              <a:miter lim="800000"/>
              <a:headEnd/>
              <a:tailEnd/>
            </a:ln>
          </p:spPr>
          <p:txBody>
            <a:bodyPr/>
            <a:lstStyle/>
            <a:p>
              <a:pPr algn="r" rtl="1" fontAlgn="base">
                <a:spcBef>
                  <a:spcPct val="0"/>
                </a:spcBef>
                <a:spcAft>
                  <a:spcPct val="0"/>
                </a:spcAft>
              </a:pPr>
              <a:r>
                <a:rPr lang="he-IL">
                  <a:solidFill>
                    <a:prstClr val="black"/>
                  </a:solidFill>
                  <a:cs typeface="Times New Roman" pitchFamily="18" charset="0"/>
                </a:rPr>
                <a:t>77%: לב</a:t>
              </a:r>
              <a:endParaRPr lang="en-US" sz="3600">
                <a:solidFill>
                  <a:prstClr val="black"/>
                </a:solidFill>
              </a:endParaRPr>
            </a:p>
          </p:txBody>
        </p:sp>
        <p:sp>
          <p:nvSpPr>
            <p:cNvPr id="11" name="Text Box 6"/>
            <p:cNvSpPr txBox="1">
              <a:spLocks noChangeArrowheads="1"/>
            </p:cNvSpPr>
            <p:nvPr/>
          </p:nvSpPr>
          <p:spPr bwMode="auto">
            <a:xfrm>
              <a:off x="9769" y="11007"/>
              <a:ext cx="1440"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80%: כליות</a:t>
              </a:r>
              <a:endParaRPr lang="en-US" sz="3200">
                <a:solidFill>
                  <a:prstClr val="black"/>
                </a:solidFill>
              </a:endParaRPr>
            </a:p>
          </p:txBody>
        </p:sp>
        <p:sp>
          <p:nvSpPr>
            <p:cNvPr id="12" name="Text Box 7"/>
            <p:cNvSpPr txBox="1">
              <a:spLocks noChangeArrowheads="1"/>
            </p:cNvSpPr>
            <p:nvPr/>
          </p:nvSpPr>
          <p:spPr bwMode="auto">
            <a:xfrm>
              <a:off x="9199" y="11862"/>
              <a:ext cx="1620"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73%: שרירים</a:t>
              </a:r>
              <a:endParaRPr lang="en-US" sz="3200">
                <a:solidFill>
                  <a:prstClr val="black"/>
                </a:solidFill>
              </a:endParaRPr>
            </a:p>
          </p:txBody>
        </p:sp>
        <p:sp>
          <p:nvSpPr>
            <p:cNvPr id="13" name="Text Box 8"/>
            <p:cNvSpPr txBox="1">
              <a:spLocks noChangeArrowheads="1"/>
            </p:cNvSpPr>
            <p:nvPr/>
          </p:nvSpPr>
          <p:spPr bwMode="auto">
            <a:xfrm>
              <a:off x="9229" y="12507"/>
              <a:ext cx="1106"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79%: דם</a:t>
              </a:r>
              <a:endParaRPr lang="en-US" sz="3200">
                <a:solidFill>
                  <a:prstClr val="black"/>
                </a:solidFill>
              </a:endParaRPr>
            </a:p>
          </p:txBody>
        </p:sp>
        <p:sp>
          <p:nvSpPr>
            <p:cNvPr id="14" name="Text Box 9"/>
            <p:cNvSpPr txBox="1">
              <a:spLocks noChangeArrowheads="1"/>
            </p:cNvSpPr>
            <p:nvPr/>
          </p:nvSpPr>
          <p:spPr bwMode="auto">
            <a:xfrm>
              <a:off x="5809" y="13167"/>
              <a:ext cx="1466"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22%: עצמות</a:t>
              </a:r>
              <a:endParaRPr lang="en-US" sz="3200">
                <a:solidFill>
                  <a:prstClr val="black"/>
                </a:solidFill>
              </a:endParaRPr>
            </a:p>
          </p:txBody>
        </p:sp>
        <p:sp>
          <p:nvSpPr>
            <p:cNvPr id="15" name="Text Box 10"/>
            <p:cNvSpPr txBox="1">
              <a:spLocks noChangeArrowheads="1"/>
            </p:cNvSpPr>
            <p:nvPr/>
          </p:nvSpPr>
          <p:spPr bwMode="auto">
            <a:xfrm>
              <a:off x="5449" y="12267"/>
              <a:ext cx="1286"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71%: עור</a:t>
              </a:r>
              <a:endParaRPr lang="en-US" sz="3200">
                <a:solidFill>
                  <a:prstClr val="black"/>
                </a:solidFill>
              </a:endParaRPr>
            </a:p>
          </p:txBody>
        </p:sp>
        <p:sp>
          <p:nvSpPr>
            <p:cNvPr id="16" name="Text Box 11"/>
            <p:cNvSpPr txBox="1">
              <a:spLocks noChangeArrowheads="1"/>
            </p:cNvSpPr>
            <p:nvPr/>
          </p:nvSpPr>
          <p:spPr bwMode="auto">
            <a:xfrm>
              <a:off x="5269" y="11187"/>
              <a:ext cx="1286"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73%: כבד</a:t>
              </a:r>
              <a:endParaRPr lang="en-US" sz="3200">
                <a:solidFill>
                  <a:prstClr val="black"/>
                </a:solidFill>
              </a:endParaRPr>
            </a:p>
          </p:txBody>
        </p:sp>
        <p:sp>
          <p:nvSpPr>
            <p:cNvPr id="17" name="Text Box 12"/>
            <p:cNvSpPr txBox="1">
              <a:spLocks noChangeArrowheads="1"/>
            </p:cNvSpPr>
            <p:nvPr/>
          </p:nvSpPr>
          <p:spPr bwMode="auto">
            <a:xfrm>
              <a:off x="5449" y="10107"/>
              <a:ext cx="1466"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80%: ריאות</a:t>
              </a:r>
              <a:endParaRPr lang="en-US" sz="3200">
                <a:solidFill>
                  <a:prstClr val="black"/>
                </a:solidFill>
              </a:endParaRPr>
            </a:p>
          </p:txBody>
        </p:sp>
        <p:sp>
          <p:nvSpPr>
            <p:cNvPr id="18" name="Text Box 13"/>
            <p:cNvSpPr txBox="1">
              <a:spLocks noChangeArrowheads="1"/>
            </p:cNvSpPr>
            <p:nvPr/>
          </p:nvSpPr>
          <p:spPr bwMode="auto">
            <a:xfrm>
              <a:off x="5809" y="9207"/>
              <a:ext cx="1466" cy="360"/>
            </a:xfrm>
            <a:prstGeom prst="rect">
              <a:avLst/>
            </a:prstGeom>
            <a:noFill/>
            <a:ln w="9525">
              <a:noFill/>
              <a:miter lim="800000"/>
              <a:headEnd/>
              <a:tailEnd/>
            </a:ln>
          </p:spPr>
          <p:txBody>
            <a:bodyPr/>
            <a:lstStyle/>
            <a:p>
              <a:pPr algn="r" rtl="1" fontAlgn="base">
                <a:spcBef>
                  <a:spcPct val="0"/>
                </a:spcBef>
                <a:spcAft>
                  <a:spcPct val="0"/>
                </a:spcAft>
              </a:pPr>
              <a:r>
                <a:rPr lang="he-IL" sz="1600">
                  <a:solidFill>
                    <a:prstClr val="black"/>
                  </a:solidFill>
                  <a:cs typeface="Times New Roman" pitchFamily="18" charset="0"/>
                </a:rPr>
                <a:t>85%: מוח</a:t>
              </a:r>
              <a:endParaRPr lang="en-US" sz="3200">
                <a:solidFill>
                  <a:prstClr val="black"/>
                </a:solidFill>
              </a:endParaRPr>
            </a:p>
          </p:txBody>
        </p:sp>
      </p:grpSp>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3756558" y="4832741"/>
            <a:ext cx="1461939" cy="1461939"/>
          </a:xfrm>
          <a:prstGeom prst="rect">
            <a:avLst/>
          </a:prstGeom>
        </p:spPr>
      </p:pic>
    </p:spTree>
    <p:extLst>
      <p:ext uri="{BB962C8B-B14F-4D97-AF65-F5344CB8AC3E}">
        <p14:creationId xmlns:p14="http://schemas.microsoft.com/office/powerpoint/2010/main" val="2771240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69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609600"/>
            <a:ext cx="8568952" cy="1143000"/>
          </a:xfrm>
        </p:spPr>
        <p:txBody>
          <a:bodyPr/>
          <a:lstStyle/>
          <a:p>
            <a:r>
              <a:rPr lang="he-IL" dirty="0" smtClean="0"/>
              <a:t>המים באחוזים משתנים בגילאים שונים</a:t>
            </a:r>
            <a:endParaRPr lang="he-IL" dirty="0"/>
          </a:p>
        </p:txBody>
      </p:sp>
      <p:pic>
        <p:nvPicPr>
          <p:cNvPr id="5" name="מציין מיקום תוכן 4"/>
          <p:cNvPicPr>
            <a:picLocks noGrp="1" noChangeAspect="1"/>
          </p:cNvPicPr>
          <p:nvPr>
            <p:ph idx="1"/>
          </p:nvPr>
        </p:nvPicPr>
        <p:blipFill>
          <a:blip r:embed="rId5"/>
          <a:stretch>
            <a:fillRect/>
          </a:stretch>
        </p:blipFill>
        <p:spPr>
          <a:xfrm>
            <a:off x="2051720" y="1484784"/>
            <a:ext cx="5256584" cy="4712800"/>
          </a:xfrm>
          <a:prstGeom prst="rect">
            <a:avLst/>
          </a:prstGeom>
        </p:spPr>
      </p:pic>
      <p:sp>
        <p:nvSpPr>
          <p:cNvPr id="4" name="מציין מיקום של מספר שקופית 3"/>
          <p:cNvSpPr>
            <a:spLocks noGrp="1"/>
          </p:cNvSpPr>
          <p:nvPr>
            <p:ph type="sldNum" sz="quarter" idx="12"/>
          </p:nvPr>
        </p:nvSpPr>
        <p:spPr/>
        <p:txBody>
          <a:bodyPr/>
          <a:lstStyle/>
          <a:p>
            <a:fld id="{BFFCB4E3-DC24-4A30-8016-C5E937BEE1D0}" type="slidenum">
              <a:rPr lang="en-US" smtClean="0"/>
              <a:pPr/>
              <a:t>16</a:t>
            </a:fld>
            <a:endParaRPr lang="en-US"/>
          </a:p>
        </p:txBody>
      </p:sp>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355286" y="1628800"/>
            <a:ext cx="2160238" cy="1512168"/>
          </a:xfrm>
          <a:prstGeom prst="rect">
            <a:avLst/>
          </a:prstGeom>
        </p:spPr>
      </p:pic>
    </p:spTree>
    <p:extLst>
      <p:ext uri="{BB962C8B-B14F-4D97-AF65-F5344CB8AC3E}">
        <p14:creationId xmlns:p14="http://schemas.microsoft.com/office/powerpoint/2010/main" val="273107446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latin typeface="David" panose="020E0502060401010101" pitchFamily="34" charset="-79"/>
                <a:cs typeface="David" panose="020E0502060401010101" pitchFamily="34" charset="-79"/>
              </a:rPr>
              <a:t>מים בתאים ומחוצה להם:</a:t>
            </a:r>
            <a:endParaRPr lang="he-IL"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755576" y="1981200"/>
            <a:ext cx="7772400" cy="4114800"/>
          </a:xfrm>
        </p:spPr>
        <p:txBody>
          <a:bodyPr/>
          <a:lstStyle/>
          <a:p>
            <a:r>
              <a:rPr lang="he-IL" dirty="0" smtClean="0">
                <a:latin typeface="David" panose="020E0502060401010101" pitchFamily="34" charset="-79"/>
                <a:cs typeface="David" panose="020E0502060401010101" pitchFamily="34" charset="-79"/>
              </a:rPr>
              <a:t>39 ק"ג=ליטר מים בגופו של גבר ממוצע.</a:t>
            </a:r>
          </a:p>
          <a:p>
            <a:endParaRPr lang="he-IL" dirty="0" smtClean="0">
              <a:latin typeface="David" panose="020E0502060401010101" pitchFamily="34" charset="-79"/>
              <a:cs typeface="David" panose="020E0502060401010101" pitchFamily="34" charset="-79"/>
            </a:endParaRPr>
          </a:p>
          <a:p>
            <a:endParaRPr lang="he-IL" dirty="0">
              <a:latin typeface="David" panose="020E0502060401010101" pitchFamily="34" charset="-79"/>
              <a:cs typeface="David" panose="020E0502060401010101" pitchFamily="34" charset="-79"/>
            </a:endParaRPr>
          </a:p>
          <a:p>
            <a:endParaRPr lang="he-IL" dirty="0" smtClean="0">
              <a:latin typeface="David" panose="020E0502060401010101" pitchFamily="34" charset="-79"/>
              <a:cs typeface="David" panose="020E0502060401010101" pitchFamily="34" charset="-79"/>
            </a:endParaRPr>
          </a:p>
          <a:p>
            <a:endParaRPr lang="he-IL" dirty="0">
              <a:latin typeface="David" panose="020E0502060401010101" pitchFamily="34" charset="-79"/>
              <a:cs typeface="David" panose="020E0502060401010101" pitchFamily="34" charset="-79"/>
            </a:endParaRPr>
          </a:p>
          <a:p>
            <a:endParaRPr lang="he-IL" dirty="0" smtClean="0">
              <a:latin typeface="David" panose="020E0502060401010101" pitchFamily="34" charset="-79"/>
              <a:cs typeface="David" panose="020E0502060401010101" pitchFamily="34" charset="-79"/>
            </a:endParaRPr>
          </a:p>
          <a:p>
            <a:r>
              <a:rPr lang="he-IL" dirty="0" smtClean="0">
                <a:latin typeface="David" panose="020E0502060401010101" pitchFamily="34" charset="-79"/>
                <a:cs typeface="David" panose="020E0502060401010101" pitchFamily="34" charset="-79"/>
              </a:rPr>
              <a:t>על חלוקה תקינה זו שומרים הורמונים המופרשים מ</a:t>
            </a:r>
            <a:r>
              <a:rPr lang="he-IL" b="1" dirty="0" smtClean="0">
                <a:latin typeface="David" panose="020E0502060401010101" pitchFamily="34" charset="-79"/>
                <a:cs typeface="David" panose="020E0502060401010101" pitchFamily="34" charset="-79"/>
              </a:rPr>
              <a:t>קליפת יותרת הכליה- האדרנל</a:t>
            </a:r>
          </a:p>
          <a:p>
            <a:endParaRPr lang="he-IL" dirty="0">
              <a:latin typeface="David" panose="020E0502060401010101" pitchFamily="34" charset="-79"/>
              <a:cs typeface="David" panose="020E0502060401010101" pitchFamily="34" charset="-79"/>
            </a:endParaRPr>
          </a:p>
        </p:txBody>
      </p:sp>
      <p:sp>
        <p:nvSpPr>
          <p:cNvPr id="4" name="מציין מיקום של מספר שקופית 3"/>
          <p:cNvSpPr>
            <a:spLocks noGrp="1"/>
          </p:cNvSpPr>
          <p:nvPr>
            <p:ph type="sldNum" sz="quarter" idx="12"/>
          </p:nvPr>
        </p:nvSpPr>
        <p:spPr/>
        <p:txBody>
          <a:bodyPr/>
          <a:lstStyle/>
          <a:p>
            <a:fld id="{BFFCB4E3-DC24-4A30-8016-C5E937BEE1D0}" type="slidenum">
              <a:rPr lang="en-US" smtClean="0"/>
              <a:pPr/>
              <a:t>17</a:t>
            </a:fld>
            <a:endParaRPr lang="en-US" dirty="0"/>
          </a:p>
        </p:txBody>
      </p:sp>
      <p:graphicFrame>
        <p:nvGraphicFramePr>
          <p:cNvPr id="5" name="דיאגרמה 4"/>
          <p:cNvGraphicFramePr/>
          <p:nvPr>
            <p:extLst/>
          </p:nvPr>
        </p:nvGraphicFramePr>
        <p:xfrm>
          <a:off x="4800104" y="3284984"/>
          <a:ext cx="2687960" cy="1815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962" name="Picture 2" descr="https://upload.wikimedia.org/wikipedia/commons/thumb/3/3c/Bodywater1.svg/677px-Bodywater1.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375117"/>
            <a:ext cx="3760192" cy="3326965"/>
          </a:xfrm>
          <a:prstGeom prst="rect">
            <a:avLst/>
          </a:prstGeom>
          <a:noFill/>
          <a:extLst>
            <a:ext uri="{909E8E84-426E-40DD-AFC4-6F175D3DCCD1}">
              <a14:hiddenFill xmlns:a14="http://schemas.microsoft.com/office/drawing/2010/main">
                <a:solidFill>
                  <a:srgbClr val="FFFFFF"/>
                </a:solidFill>
              </a14:hiddenFill>
            </a:ext>
          </a:extLst>
        </p:spPr>
      </p:pic>
      <p:pic>
        <p:nvPicPr>
          <p:cNvPr id="7"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flipH="1" flipV="1">
            <a:off x="827584" y="538326"/>
            <a:ext cx="1245915" cy="1245915"/>
          </a:xfrm>
          <a:prstGeom prst="rect">
            <a:avLst/>
          </a:prstGeom>
        </p:spPr>
      </p:pic>
    </p:spTree>
    <p:extLst>
      <p:ext uri="{BB962C8B-B14F-4D97-AF65-F5344CB8AC3E}">
        <p14:creationId xmlns:p14="http://schemas.microsoft.com/office/powerpoint/2010/main" val="17088871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7260" y="41615"/>
            <a:ext cx="8784976" cy="792088"/>
          </a:xfrm>
        </p:spPr>
        <p:txBody>
          <a:bodyPr/>
          <a:lstStyle/>
          <a:p>
            <a:r>
              <a:rPr lang="he-IL" dirty="0" smtClean="0">
                <a:latin typeface="David" panose="020E0502060401010101" pitchFamily="34" charset="-79"/>
                <a:cs typeface="David" panose="020E0502060401010101" pitchFamily="34" charset="-79"/>
              </a:rPr>
              <a:t>הדם- הנוזל החוץ תאי- והנוזל התוך תאי</a:t>
            </a:r>
            <a:endParaRPr lang="he-IL"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240024" y="863705"/>
            <a:ext cx="8868479" cy="4114800"/>
          </a:xfrm>
        </p:spPr>
        <p:txBody>
          <a:bodyPr/>
          <a:lstStyle/>
          <a:p>
            <a:r>
              <a:rPr lang="he-IL" sz="2000" dirty="0" smtClean="0">
                <a:latin typeface="David" panose="020E0502060401010101" pitchFamily="34" charset="-79"/>
                <a:cs typeface="David" panose="020E0502060401010101" pitchFamily="34" charset="-79"/>
              </a:rPr>
              <a:t>בין </a:t>
            </a:r>
            <a:r>
              <a:rPr lang="he-IL" sz="2000" dirty="0">
                <a:latin typeface="David" panose="020E0502060401010101" pitchFamily="34" charset="-79"/>
                <a:cs typeface="David" panose="020E0502060401010101" pitchFamily="34" charset="-79"/>
              </a:rPr>
              <a:t>הנוזל התוך-תאי לנוזל החוץ-תאי ניצבים קרומי התאים הבררנים למעבר רוב האלקטרוליטים בגוף. </a:t>
            </a:r>
            <a:endParaRPr lang="he-IL" sz="2000" dirty="0" smtClean="0">
              <a:latin typeface="David" panose="020E0502060401010101" pitchFamily="34" charset="-79"/>
              <a:cs typeface="David" panose="020E0502060401010101" pitchFamily="34" charset="-79"/>
            </a:endParaRPr>
          </a:p>
          <a:p>
            <a:r>
              <a:rPr lang="he-IL" sz="2000" dirty="0" smtClean="0">
                <a:latin typeface="David" panose="020E0502060401010101" pitchFamily="34" charset="-79"/>
                <a:cs typeface="David" panose="020E0502060401010101" pitchFamily="34" charset="-79"/>
              </a:rPr>
              <a:t>הנוזלים </a:t>
            </a:r>
            <a:r>
              <a:rPr lang="he-IL" sz="2000" dirty="0">
                <a:latin typeface="David" panose="020E0502060401010101" pitchFamily="34" charset="-79"/>
                <a:cs typeface="David" panose="020E0502060401010101" pitchFamily="34" charset="-79"/>
              </a:rPr>
              <a:t>נבדלים מאוד זה מזה בהרכב המומסים שבהם, כלומר, בכל אחד מהם ישנה כמות אחרת של </a:t>
            </a:r>
            <a:r>
              <a:rPr lang="he-IL" sz="1800" dirty="0">
                <a:latin typeface="David" panose="020E0502060401010101" pitchFamily="34" charset="-79"/>
                <a:cs typeface="David" panose="020E0502060401010101" pitchFamily="34" charset="-79"/>
              </a:rPr>
              <a:t>יונים</a:t>
            </a:r>
            <a:r>
              <a:rPr lang="he-IL" sz="2000" dirty="0">
                <a:latin typeface="David" panose="020E0502060401010101" pitchFamily="34" charset="-79"/>
                <a:cs typeface="David" panose="020E0502060401010101" pitchFamily="34" charset="-79"/>
              </a:rPr>
              <a:t> שונים. </a:t>
            </a:r>
            <a:endParaRPr lang="he-IL" sz="2000" dirty="0" smtClean="0">
              <a:latin typeface="David" panose="020E0502060401010101" pitchFamily="34" charset="-79"/>
              <a:cs typeface="David" panose="020E0502060401010101" pitchFamily="34" charset="-79"/>
            </a:endParaRPr>
          </a:p>
          <a:p>
            <a:r>
              <a:rPr lang="he-IL" sz="2000" dirty="0" smtClean="0">
                <a:latin typeface="David" panose="020E0502060401010101" pitchFamily="34" charset="-79"/>
                <a:cs typeface="David" panose="020E0502060401010101" pitchFamily="34" charset="-79"/>
              </a:rPr>
              <a:t>בין </a:t>
            </a:r>
            <a:r>
              <a:rPr lang="he-IL" sz="2000" dirty="0">
                <a:latin typeface="David" panose="020E0502060401010101" pitchFamily="34" charset="-79"/>
                <a:cs typeface="David" panose="020E0502060401010101" pitchFamily="34" charset="-79"/>
              </a:rPr>
              <a:t>הנוזל הבין-תאי </a:t>
            </a:r>
            <a:r>
              <a:rPr lang="he-IL" sz="2000" dirty="0" err="1">
                <a:latin typeface="David" panose="020E0502060401010101" pitchFamily="34" charset="-79"/>
                <a:cs typeface="David" panose="020E0502060401010101" pitchFamily="34" charset="-79"/>
              </a:rPr>
              <a:t>לפלזמת</a:t>
            </a:r>
            <a:r>
              <a:rPr lang="he-IL" sz="2000" dirty="0">
                <a:latin typeface="David" panose="020E0502060401010101" pitchFamily="34" charset="-79"/>
                <a:cs typeface="David" panose="020E0502060401010101" pitchFamily="34" charset="-79"/>
              </a:rPr>
              <a:t> הדם ניצבות דפנות הנימים העבירות לכמעט כל חומר בגוף, ולכן הרכבו של הנוזל הבין-תאי דומה להרכבה של </a:t>
            </a:r>
            <a:r>
              <a:rPr lang="he-IL" sz="2000" dirty="0" smtClean="0">
                <a:latin typeface="David" panose="020E0502060401010101" pitchFamily="34" charset="-79"/>
                <a:cs typeface="David" panose="020E0502060401010101" pitchFamily="34" charset="-79"/>
              </a:rPr>
              <a:t>הפלזמה.</a:t>
            </a:r>
          </a:p>
          <a:p>
            <a:r>
              <a:rPr lang="he-IL" sz="2000" dirty="0" smtClean="0">
                <a:latin typeface="David" panose="020E0502060401010101" pitchFamily="34" charset="-79"/>
                <a:cs typeface="David" panose="020E0502060401010101" pitchFamily="34" charset="-79"/>
              </a:rPr>
              <a:t>קרומי </a:t>
            </a:r>
            <a:r>
              <a:rPr lang="he-IL" sz="2000" dirty="0">
                <a:latin typeface="David" panose="020E0502060401010101" pitchFamily="34" charset="-79"/>
                <a:cs typeface="David" panose="020E0502060401010101" pitchFamily="34" charset="-79"/>
              </a:rPr>
              <a:t>התאים, כמו גם דפנות הנימים, מאפשרים מעבר חופשי של מים.</a:t>
            </a:r>
          </a:p>
        </p:txBody>
      </p:sp>
      <p:sp>
        <p:nvSpPr>
          <p:cNvPr id="4" name="מציין מיקום של מספר שקופית 3"/>
          <p:cNvSpPr>
            <a:spLocks noGrp="1"/>
          </p:cNvSpPr>
          <p:nvPr>
            <p:ph type="sldNum" sz="quarter" idx="12"/>
          </p:nvPr>
        </p:nvSpPr>
        <p:spPr/>
        <p:txBody>
          <a:bodyPr/>
          <a:lstStyle/>
          <a:p>
            <a:fld id="{BFFCB4E3-DC24-4A30-8016-C5E937BEE1D0}" type="slidenum">
              <a:rPr lang="en-US" smtClean="0">
                <a:latin typeface="David" panose="020E0502060401010101" pitchFamily="34" charset="-79"/>
                <a:cs typeface="David" panose="020E0502060401010101" pitchFamily="34" charset="-79"/>
              </a:rPr>
              <a:pPr/>
              <a:t>18</a:t>
            </a:fld>
            <a:endParaRPr lang="en-US">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4"/>
          <a:stretch>
            <a:fillRect/>
          </a:stretch>
        </p:blipFill>
        <p:spPr>
          <a:xfrm>
            <a:off x="35496" y="3297394"/>
            <a:ext cx="9108504" cy="3443974"/>
          </a:xfrm>
          <a:prstGeom prst="rect">
            <a:avLst/>
          </a:prstGeom>
        </p:spPr>
      </p:pic>
      <p:sp>
        <p:nvSpPr>
          <p:cNvPr id="6" name="TextBox 5"/>
          <p:cNvSpPr txBox="1"/>
          <p:nvPr/>
        </p:nvSpPr>
        <p:spPr>
          <a:xfrm>
            <a:off x="240025" y="4077072"/>
            <a:ext cx="1230585" cy="397377"/>
          </a:xfrm>
          <a:prstGeom prst="rect">
            <a:avLst/>
          </a:prstGeom>
          <a:solidFill>
            <a:srgbClr val="C00000"/>
          </a:solidFill>
          <a:ln w="22225">
            <a:noFill/>
          </a:ln>
          <a:effectLst>
            <a:outerShdw sx="101000" sy="101000" algn="ctr" rotWithShape="0">
              <a:schemeClr val="bg1">
                <a:lumMod val="75000"/>
              </a:schemeClr>
            </a:outerShdw>
          </a:effectLst>
        </p:spPr>
        <p:txBody>
          <a:bodyPr vert="horz" wrap="square" lIns="91440" tIns="45720" rIns="91440" bIns="45720" rtlCol="1" anchor="ctr">
            <a:normAutofit/>
          </a:bodyPr>
          <a:lstStyle/>
          <a:p>
            <a:pPr algn="r" rtl="1"/>
            <a:r>
              <a:rPr lang="he-IL" sz="1600" dirty="0" err="1" smtClean="0">
                <a:solidFill>
                  <a:prstClr val="black"/>
                </a:solidFill>
                <a:latin typeface="David" panose="020E0502060401010101" pitchFamily="34" charset="-79"/>
                <a:cs typeface="David" panose="020E0502060401010101" pitchFamily="34" charset="-79"/>
              </a:rPr>
              <a:t>פלזמת</a:t>
            </a:r>
            <a:r>
              <a:rPr lang="he-IL" sz="1600" dirty="0" smtClean="0">
                <a:solidFill>
                  <a:prstClr val="black"/>
                </a:solidFill>
                <a:latin typeface="David" panose="020E0502060401010101" pitchFamily="34" charset="-79"/>
                <a:cs typeface="David" panose="020E0502060401010101" pitchFamily="34" charset="-79"/>
              </a:rPr>
              <a:t> הדם</a:t>
            </a:r>
          </a:p>
        </p:txBody>
      </p:sp>
      <p:sp>
        <p:nvSpPr>
          <p:cNvPr id="7" name="TextBox 6"/>
          <p:cNvSpPr txBox="1"/>
          <p:nvPr/>
        </p:nvSpPr>
        <p:spPr>
          <a:xfrm>
            <a:off x="265879" y="5146466"/>
            <a:ext cx="1708641" cy="397377"/>
          </a:xfrm>
          <a:prstGeom prst="rect">
            <a:avLst/>
          </a:prstGeom>
          <a:solidFill>
            <a:schemeClr val="accent2">
              <a:lumMod val="20000"/>
              <a:lumOff val="80000"/>
            </a:schemeClr>
          </a:solidFill>
          <a:ln w="22225">
            <a:noFill/>
          </a:ln>
          <a:effectLst>
            <a:outerShdw sx="101000" sy="101000" algn="ctr" rotWithShape="0">
              <a:schemeClr val="bg1">
                <a:lumMod val="75000"/>
              </a:schemeClr>
            </a:outerShdw>
          </a:effectLst>
        </p:spPr>
        <p:txBody>
          <a:bodyPr vert="horz" wrap="square" lIns="91440" tIns="45720" rIns="91440" bIns="45720" rtlCol="1" anchor="ctr">
            <a:normAutofit/>
          </a:bodyPr>
          <a:lstStyle/>
          <a:p>
            <a:pPr algn="r" rtl="1"/>
            <a:r>
              <a:rPr lang="he-IL" sz="1600" dirty="0" smtClean="0">
                <a:solidFill>
                  <a:prstClr val="black"/>
                </a:solidFill>
                <a:latin typeface="David" panose="020E0502060401010101" pitchFamily="34" charset="-79"/>
                <a:cs typeface="David" panose="020E0502060401010101" pitchFamily="34" charset="-79"/>
              </a:rPr>
              <a:t>הנוזל הבין תאי</a:t>
            </a:r>
          </a:p>
        </p:txBody>
      </p:sp>
      <p:sp>
        <p:nvSpPr>
          <p:cNvPr id="8" name="TextBox 7"/>
          <p:cNvSpPr txBox="1"/>
          <p:nvPr/>
        </p:nvSpPr>
        <p:spPr>
          <a:xfrm>
            <a:off x="107504" y="6381329"/>
            <a:ext cx="3240360" cy="347630"/>
          </a:xfrm>
          <a:prstGeom prst="rect">
            <a:avLst/>
          </a:prstGeom>
          <a:solidFill>
            <a:schemeClr val="bg1"/>
          </a:solidFill>
          <a:ln w="22225">
            <a:noFill/>
          </a:ln>
          <a:effectLst>
            <a:outerShdw sx="101000" sy="101000" algn="ctr" rotWithShape="0">
              <a:schemeClr val="bg1">
                <a:lumMod val="75000"/>
              </a:schemeClr>
            </a:outerShdw>
          </a:effectLst>
        </p:spPr>
        <p:txBody>
          <a:bodyPr vert="horz" wrap="square" lIns="91440" tIns="45720" rIns="91440" bIns="45720" rtlCol="1" anchor="ctr">
            <a:normAutofit/>
          </a:bodyPr>
          <a:lstStyle/>
          <a:p>
            <a:pPr rtl="1"/>
            <a:r>
              <a:rPr lang="he-IL" sz="1600" dirty="0" smtClean="0">
                <a:solidFill>
                  <a:prstClr val="black"/>
                </a:solidFill>
                <a:latin typeface="David" panose="020E0502060401010101" pitchFamily="34" charset="-79"/>
                <a:cs typeface="David" panose="020E0502060401010101" pitchFamily="34" charset="-79"/>
              </a:rPr>
              <a:t>הנוזל התוך תאי</a:t>
            </a:r>
          </a:p>
        </p:txBody>
      </p:sp>
      <p:pic>
        <p:nvPicPr>
          <p:cNvPr id="9"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378685" y="2740582"/>
            <a:ext cx="1287780" cy="1287780"/>
          </a:xfrm>
          <a:prstGeom prst="rect">
            <a:avLst/>
          </a:prstGeom>
        </p:spPr>
      </p:pic>
    </p:spTree>
    <p:extLst>
      <p:ext uri="{BB962C8B-B14F-4D97-AF65-F5344CB8AC3E}">
        <p14:creationId xmlns:p14="http://schemas.microsoft.com/office/powerpoint/2010/main" val="621431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5994" fill="hold"/>
                                        <p:tgtEl>
                                          <p:spTgt spid="9"/>
                                        </p:tgtEl>
                                      </p:cBhvr>
                                    </p:cmd>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1"/>
          <p:cNvSpPr>
            <a:spLocks noGrp="1"/>
          </p:cNvSpPr>
          <p:nvPr>
            <p:ph idx="1"/>
          </p:nvPr>
        </p:nvSpPr>
        <p:spPr>
          <a:xfrm>
            <a:off x="611188" y="1125538"/>
            <a:ext cx="8281987" cy="5718175"/>
          </a:xfrm>
        </p:spPr>
        <p:txBody>
          <a:bodyPr/>
          <a:lstStyle/>
          <a:p>
            <a:pPr>
              <a:lnSpc>
                <a:spcPct val="90000"/>
              </a:lnSpc>
              <a:spcBef>
                <a:spcPts val="300"/>
              </a:spcBef>
            </a:pPr>
            <a:r>
              <a:rPr lang="he-IL" sz="3000" dirty="0" smtClean="0"/>
              <a:t>מים מהווים כ-60% ממשקל הגוף</a:t>
            </a:r>
          </a:p>
          <a:p>
            <a:pPr>
              <a:lnSpc>
                <a:spcPct val="90000"/>
              </a:lnSpc>
              <a:spcBef>
                <a:spcPts val="300"/>
              </a:spcBef>
            </a:pPr>
            <a:r>
              <a:rPr lang="he-IL" sz="3000" dirty="0" smtClean="0"/>
              <a:t>מידי יום אנו צורכים כ-2-2.5 ל' נוזלים:</a:t>
            </a:r>
          </a:p>
          <a:p>
            <a:pPr lvl="1">
              <a:lnSpc>
                <a:spcPct val="90000"/>
              </a:lnSpc>
              <a:spcBef>
                <a:spcPts val="300"/>
              </a:spcBef>
            </a:pPr>
            <a:r>
              <a:rPr lang="he-IL" sz="2600" dirty="0" smtClean="0"/>
              <a:t>1 ליטר - מזון</a:t>
            </a:r>
          </a:p>
          <a:p>
            <a:pPr lvl="1">
              <a:lnSpc>
                <a:spcPct val="90000"/>
              </a:lnSpc>
              <a:spcBef>
                <a:spcPts val="300"/>
              </a:spcBef>
            </a:pPr>
            <a:r>
              <a:rPr lang="he-IL" sz="2600" dirty="0" smtClean="0"/>
              <a:t>1-1.5 ליטר - שתיה</a:t>
            </a:r>
          </a:p>
          <a:p>
            <a:pPr>
              <a:lnSpc>
                <a:spcPct val="90000"/>
              </a:lnSpc>
              <a:spcBef>
                <a:spcPts val="300"/>
              </a:spcBef>
            </a:pPr>
            <a:r>
              <a:rPr lang="he-IL" sz="3000" dirty="0" smtClean="0"/>
              <a:t>הפרשת נוזלים מהגוף:</a:t>
            </a:r>
          </a:p>
          <a:p>
            <a:pPr lvl="1">
              <a:lnSpc>
                <a:spcPct val="90000"/>
              </a:lnSpc>
              <a:spcBef>
                <a:spcPts val="300"/>
              </a:spcBef>
            </a:pPr>
            <a:r>
              <a:rPr lang="en-US" dirty="0" smtClean="0"/>
              <a:t>Insensible losses</a:t>
            </a:r>
            <a:r>
              <a:rPr lang="he-IL" dirty="0" smtClean="0"/>
              <a:t>:</a:t>
            </a:r>
          </a:p>
          <a:p>
            <a:pPr lvl="2">
              <a:lnSpc>
                <a:spcPct val="90000"/>
              </a:lnSpc>
              <a:spcBef>
                <a:spcPts val="300"/>
              </a:spcBef>
            </a:pPr>
            <a:r>
              <a:rPr lang="he-IL" dirty="0" smtClean="0"/>
              <a:t>400 מ"ל - מערכת הנשימה</a:t>
            </a:r>
          </a:p>
          <a:p>
            <a:pPr lvl="2">
              <a:lnSpc>
                <a:spcPct val="90000"/>
              </a:lnSpc>
              <a:spcBef>
                <a:spcPts val="300"/>
              </a:spcBef>
            </a:pPr>
            <a:r>
              <a:rPr lang="he-IL" dirty="0" smtClean="0"/>
              <a:t>400 מ"ל - זיעה</a:t>
            </a:r>
          </a:p>
          <a:p>
            <a:pPr lvl="2">
              <a:lnSpc>
                <a:spcPct val="90000"/>
              </a:lnSpc>
              <a:spcBef>
                <a:spcPts val="300"/>
              </a:spcBef>
            </a:pPr>
            <a:r>
              <a:rPr lang="he-IL" dirty="0" smtClean="0"/>
              <a:t>200 מ"ל - צואה</a:t>
            </a:r>
          </a:p>
          <a:p>
            <a:pPr lvl="1">
              <a:lnSpc>
                <a:spcPct val="90000"/>
              </a:lnSpc>
              <a:spcBef>
                <a:spcPts val="300"/>
              </a:spcBef>
            </a:pPr>
            <a:r>
              <a:rPr lang="he-IL" sz="2600" dirty="0" smtClean="0"/>
              <a:t>היתר - בשתן</a:t>
            </a:r>
          </a:p>
          <a:p>
            <a:pPr>
              <a:lnSpc>
                <a:spcPct val="90000"/>
              </a:lnSpc>
              <a:spcBef>
                <a:spcPts val="300"/>
              </a:spcBef>
            </a:pPr>
            <a:r>
              <a:rPr lang="he-IL" sz="3000" dirty="0" smtClean="0"/>
              <a:t>לכליה יש יכולת לווסת את כמות המים המופרשת בשתן</a:t>
            </a:r>
          </a:p>
          <a:p>
            <a:pPr>
              <a:lnSpc>
                <a:spcPct val="90000"/>
              </a:lnSpc>
              <a:spcBef>
                <a:spcPts val="300"/>
              </a:spcBef>
            </a:pPr>
            <a:r>
              <a:rPr lang="he-IL" sz="3000" dirty="0" smtClean="0"/>
              <a:t>ייצור שתן מינימלי - 500 מ"ל ליום</a:t>
            </a:r>
          </a:p>
        </p:txBody>
      </p:sp>
      <p:pic>
        <p:nvPicPr>
          <p:cNvPr id="13" name="Picture 6" descr="renal-arteri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240073"/>
            <a:ext cx="38496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כותרת 1"/>
          <p:cNvSpPr>
            <a:spLocks noGrp="1"/>
          </p:cNvSpPr>
          <p:nvPr>
            <p:ph type="title"/>
          </p:nvPr>
        </p:nvSpPr>
        <p:spPr>
          <a:xfrm>
            <a:off x="1435100" y="115888"/>
            <a:ext cx="7499350" cy="1143000"/>
          </a:xfrm>
        </p:spPr>
        <p:txBody>
          <a:bodyPr/>
          <a:lstStyle/>
          <a:p>
            <a:pPr algn="r" fontAlgn="auto">
              <a:spcAft>
                <a:spcPts val="0"/>
              </a:spcAft>
              <a:defRPr/>
            </a:pPr>
            <a:r>
              <a:rPr lang="he-IL" sz="4400" b="1" dirty="0" smtClean="0">
                <a:solidFill>
                  <a:schemeClr val="tx2"/>
                </a:solidFill>
                <a:effectLst>
                  <a:outerShdw blurRad="38100" dist="38100" dir="2700000" algn="tl">
                    <a:srgbClr val="000000">
                      <a:alpha val="43137"/>
                    </a:srgbClr>
                  </a:outerShdw>
                </a:effectLst>
              </a:rPr>
              <a:t>מאזן המים</a:t>
            </a:r>
            <a:endParaRPr lang="he-IL" sz="4400" b="1" dirty="0">
              <a:solidFill>
                <a:schemeClr val="tx2"/>
              </a:solidFill>
              <a:effectLst>
                <a:outerShdw blurRad="38100" dist="38100" dir="2700000" algn="tl">
                  <a:srgbClr val="000000">
                    <a:alpha val="43137"/>
                  </a:srgbClr>
                </a:outerShdw>
              </a:effectLst>
            </a:endParaRPr>
          </a:p>
        </p:txBody>
      </p:sp>
      <p:sp>
        <p:nvSpPr>
          <p:cNvPr id="3" name="מציין מיקום של מספר שקופית 2"/>
          <p:cNvSpPr>
            <a:spLocks noGrp="1"/>
          </p:cNvSpPr>
          <p:nvPr>
            <p:ph type="sldNum" sz="quarter" idx="12"/>
          </p:nvPr>
        </p:nvSpPr>
        <p:spPr/>
        <p:txBody>
          <a:bodyPr/>
          <a:lstStyle/>
          <a:p>
            <a:fld id="{BFFCB4E3-DC24-4A30-8016-C5E937BEE1D0}" type="slidenum">
              <a:rPr lang="en-US" smtClean="0"/>
              <a:pPr/>
              <a:t>19</a:t>
            </a:fld>
            <a:endParaRPr lang="en-US"/>
          </a:p>
        </p:txBody>
      </p:sp>
      <p:sp>
        <p:nvSpPr>
          <p:cNvPr id="4" name="אליפסה 3"/>
          <p:cNvSpPr/>
          <p:nvPr/>
        </p:nvSpPr>
        <p:spPr>
          <a:xfrm>
            <a:off x="5436096" y="4077072"/>
            <a:ext cx="2520280" cy="432048"/>
          </a:xfrm>
          <a:prstGeom prst="ellipse">
            <a:avLst/>
          </a:prstGeom>
          <a:noFill/>
          <a:ln>
            <a:solidFill>
              <a:srgbClr val="F9499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pPr>
            <a:endParaRPr lang="he-IL">
              <a:solidFill>
                <a:prstClr val="white"/>
              </a:solidFill>
            </a:endParaRPr>
          </a:p>
        </p:txBody>
      </p:sp>
      <p:pic>
        <p:nvPicPr>
          <p:cNvPr id="5"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1043608" y="419696"/>
            <a:ext cx="1245915" cy="1245915"/>
          </a:xfrm>
          <a:prstGeom prst="rect">
            <a:avLst/>
          </a:prstGeom>
        </p:spPr>
      </p:pic>
    </p:spTree>
    <p:extLst>
      <p:ext uri="{BB962C8B-B14F-4D97-AF65-F5344CB8AC3E}">
        <p14:creationId xmlns:p14="http://schemas.microsoft.com/office/powerpoint/2010/main" val="157402190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1000"/>
                            </p:stCondLst>
                            <p:childTnLst>
                              <p:par>
                                <p:cTn id="21" presetID="17" presetClass="entr" presetSubtype="1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p:cTn id="2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10" fill="hold" grpId="0" nodeType="after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p:cTn id="3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5" end="5"/>
                                            </p:txEl>
                                          </p:spTgt>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 calcmode="lin" valueType="num">
                                      <p:cBhvr>
                                        <p:cTn id="38"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6" end="6"/>
                                            </p:txEl>
                                          </p:spTgt>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7" end="7"/>
                                            </p:txEl>
                                          </p:spTgt>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 calcmode="lin" valueType="num">
                                      <p:cBhvr>
                                        <p:cTn id="46"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8" end="8"/>
                                            </p:txEl>
                                          </p:spTgt>
                                        </p:tgtEl>
                                        <p:attrNameLst>
                                          <p:attrName>ppt_h</p:attrName>
                                        </p:attrNameLst>
                                      </p:cBhvr>
                                      <p:tavLst>
                                        <p:tav tm="0">
                                          <p:val>
                                            <p:strVal val="#ppt_h"/>
                                          </p:val>
                                        </p:tav>
                                        <p:tav tm="100000">
                                          <p:val>
                                            <p:strVal val="#ppt_h"/>
                                          </p:val>
                                        </p:tav>
                                      </p:tavLst>
                                    </p:anim>
                                  </p:childTnLst>
                                </p:cTn>
                              </p:par>
                            </p:childTnLst>
                          </p:cTn>
                        </p:par>
                        <p:par>
                          <p:cTn id="48" fill="hold" nodeType="afterGroup">
                            <p:stCondLst>
                              <p:cond delay="1000"/>
                            </p:stCondLst>
                            <p:childTnLst>
                              <p:par>
                                <p:cTn id="49" presetID="17" presetClass="entr" presetSubtype="10" fill="hold" grpId="0" nodeType="after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 calcmode="lin" valueType="num">
                                      <p:cBhvr>
                                        <p:cTn id="5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p:cTn id="57"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10" end="10"/>
                                            </p:txEl>
                                          </p:spTgt>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500"/>
                            </p:stCondLst>
                            <p:childTnLst>
                              <p:par>
                                <p:cTn id="60" presetID="22" presetClass="entr" presetSubtype="1"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up)">
                                      <p:cBhvr>
                                        <p:cTn id="62" dur="500"/>
                                        <p:tgtEl>
                                          <p:spTgt spid="1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2">
                                            <p:txEl>
                                              <p:pRg st="11" end="11"/>
                                            </p:txEl>
                                          </p:spTgt>
                                        </p:tgtEl>
                                        <p:attrNameLst>
                                          <p:attrName>style.visibility</p:attrName>
                                        </p:attrNameLst>
                                      </p:cBhvr>
                                      <p:to>
                                        <p:strVal val="visible"/>
                                      </p:to>
                                    </p:set>
                                    <p:anim calcmode="lin" valueType="num">
                                      <p:cBhvr>
                                        <p:cTn id="67"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63848" fill="hold"/>
                                        <p:tgtEl>
                                          <p:spTgt spid="5"/>
                                        </p:tgtEl>
                                      </p:cBhvr>
                                    </p:cmd>
                                  </p:childTnLst>
                                </p:cTn>
                              </p:par>
                            </p:childTnLst>
                          </p:cTn>
                        </p:par>
                      </p:childTnLst>
                    </p:cTn>
                  </p:par>
                </p:childTnLst>
              </p:cTn>
              <p:nextCondLst>
                <p:cond evt="onClick" delay="0">
                  <p:tgtEl>
                    <p:spTgt spid="5"/>
                  </p:tgtEl>
                </p:cond>
              </p:nextCondLst>
            </p:seq>
            <p:audio>
              <p:cMediaNode vol="80000">
                <p:cTn id="80" fill="hold" display="0">
                  <p:stCondLst>
                    <p:cond delay="indefinite"/>
                  </p:stCondLst>
                  <p:endCondLst>
                    <p:cond evt="onStopAudio" delay="0">
                      <p:tgtEl>
                        <p:sldTgt/>
                      </p:tgtEl>
                    </p:cond>
                  </p:endCondLst>
                </p:cTn>
                <p:tgtEl>
                  <p:spTgt spid="5"/>
                </p:tgtEl>
              </p:cMediaNode>
            </p:audio>
          </p:childTnLst>
        </p:cTn>
      </p:par>
    </p:tnLst>
    <p:bldLst>
      <p:bldP spid="2"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4">
            <a:lum bright="-1000"/>
            <a:extLst>
              <a:ext uri="{28A0092B-C50C-407E-A947-70E740481C1C}">
                <a14:useLocalDpi xmlns:a14="http://schemas.microsoft.com/office/drawing/2010/main" val="0"/>
              </a:ext>
            </a:extLst>
          </a:blip>
          <a:srcRect l="9838" t="22001" r="27951" b="13600"/>
          <a:stretch/>
        </p:blipFill>
        <p:spPr>
          <a:xfrm>
            <a:off x="1331640" y="1916832"/>
            <a:ext cx="7543621" cy="4392488"/>
          </a:xfrm>
          <a:prstGeom prst="rect">
            <a:avLst/>
          </a:prstGeom>
        </p:spPr>
      </p:pic>
      <p:pic>
        <p:nvPicPr>
          <p:cNvPr id="3" name="תמונה 2"/>
          <p:cNvPicPr>
            <a:picLocks noChangeAspect="1"/>
          </p:cNvPicPr>
          <p:nvPr/>
        </p:nvPicPr>
        <p:blipFill>
          <a:blip r:embed="rId5"/>
          <a:stretch>
            <a:fillRect/>
          </a:stretch>
        </p:blipFill>
        <p:spPr>
          <a:xfrm>
            <a:off x="323528" y="260648"/>
            <a:ext cx="2755631" cy="1926503"/>
          </a:xfrm>
          <a:prstGeom prst="rect">
            <a:avLst/>
          </a:prstGeom>
        </p:spPr>
      </p:pic>
      <p:pic>
        <p:nvPicPr>
          <p:cNvPr id="4"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0" y="2348880"/>
            <a:ext cx="1173907" cy="1173907"/>
          </a:xfrm>
          <a:prstGeom prst="rect">
            <a:avLst/>
          </a:prstGeom>
        </p:spPr>
      </p:pic>
    </p:spTree>
    <p:extLst>
      <p:ext uri="{BB962C8B-B14F-4D97-AF65-F5344CB8AC3E}">
        <p14:creationId xmlns:p14="http://schemas.microsoft.com/office/powerpoint/2010/main" val="2767697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7253A27-5ED3-45A0-9E31-3F3E3599F154}" type="slidenum">
              <a:rPr lang="he-IL" smtClean="0"/>
              <a:pPr/>
              <a:t>20</a:t>
            </a:fld>
            <a:endParaRPr lang="he-IL"/>
          </a:p>
        </p:txBody>
      </p:sp>
      <p:sp>
        <p:nvSpPr>
          <p:cNvPr id="26626" name="AutoShape 2"/>
          <p:cNvSpPr>
            <a:spLocks noChangeArrowheads="1"/>
          </p:cNvSpPr>
          <p:nvPr/>
        </p:nvSpPr>
        <p:spPr bwMode="auto">
          <a:xfrm>
            <a:off x="6572264" y="3143248"/>
            <a:ext cx="1096963" cy="366712"/>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27" name="AutoShape 3"/>
          <p:cNvSpPr>
            <a:spLocks noChangeArrowheads="1"/>
          </p:cNvSpPr>
          <p:nvPr/>
        </p:nvSpPr>
        <p:spPr bwMode="auto">
          <a:xfrm>
            <a:off x="6572264" y="3783010"/>
            <a:ext cx="1096963" cy="366713"/>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28" name="AutoShape 4"/>
          <p:cNvSpPr>
            <a:spLocks noChangeArrowheads="1"/>
          </p:cNvSpPr>
          <p:nvPr/>
        </p:nvSpPr>
        <p:spPr bwMode="auto">
          <a:xfrm>
            <a:off x="6572264" y="4424360"/>
            <a:ext cx="1096963" cy="365125"/>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0" name="Line 6"/>
          <p:cNvSpPr>
            <a:spLocks noChangeShapeType="1"/>
          </p:cNvSpPr>
          <p:nvPr/>
        </p:nvSpPr>
        <p:spPr bwMode="auto">
          <a:xfrm>
            <a:off x="6202377" y="3325810"/>
            <a:ext cx="12697" cy="1246198"/>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1" name="Line 7"/>
          <p:cNvSpPr>
            <a:spLocks noChangeShapeType="1"/>
          </p:cNvSpPr>
          <p:nvPr/>
        </p:nvSpPr>
        <p:spPr bwMode="auto">
          <a:xfrm>
            <a:off x="6205552" y="3325810"/>
            <a:ext cx="366712" cy="1588"/>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2" name="Line 8"/>
          <p:cNvSpPr>
            <a:spLocks noChangeShapeType="1"/>
          </p:cNvSpPr>
          <p:nvPr/>
        </p:nvSpPr>
        <p:spPr bwMode="auto">
          <a:xfrm>
            <a:off x="6205552" y="4606923"/>
            <a:ext cx="366712" cy="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3" name="Line 9"/>
          <p:cNvSpPr>
            <a:spLocks noChangeShapeType="1"/>
          </p:cNvSpPr>
          <p:nvPr/>
        </p:nvSpPr>
        <p:spPr bwMode="auto">
          <a:xfrm>
            <a:off x="6205552" y="3967160"/>
            <a:ext cx="366712" cy="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5" name="Line 11"/>
          <p:cNvSpPr>
            <a:spLocks noChangeShapeType="1"/>
          </p:cNvSpPr>
          <p:nvPr/>
        </p:nvSpPr>
        <p:spPr bwMode="auto">
          <a:xfrm>
            <a:off x="5840427" y="4240210"/>
            <a:ext cx="366712" cy="1588"/>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6" name="Line 12"/>
          <p:cNvSpPr>
            <a:spLocks noChangeShapeType="1"/>
          </p:cNvSpPr>
          <p:nvPr/>
        </p:nvSpPr>
        <p:spPr bwMode="auto">
          <a:xfrm>
            <a:off x="3208351" y="4117971"/>
            <a:ext cx="366713" cy="0"/>
          </a:xfrm>
          <a:prstGeom prst="line">
            <a:avLst/>
          </a:prstGeom>
          <a:noFill/>
          <a:ln w="25400">
            <a:solidFill>
              <a:srgbClr val="000000"/>
            </a:solidFill>
            <a:round/>
            <a:headEnd type="triangl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7" name="Line 13"/>
          <p:cNvSpPr>
            <a:spLocks noChangeShapeType="1"/>
          </p:cNvSpPr>
          <p:nvPr/>
        </p:nvSpPr>
        <p:spPr bwMode="auto">
          <a:xfrm>
            <a:off x="3205176" y="3203571"/>
            <a:ext cx="0" cy="182880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8" name="AutoShape 14"/>
          <p:cNvSpPr>
            <a:spLocks noChangeArrowheads="1"/>
          </p:cNvSpPr>
          <p:nvPr/>
        </p:nvSpPr>
        <p:spPr bwMode="auto">
          <a:xfrm>
            <a:off x="1744676" y="4849809"/>
            <a:ext cx="1098550" cy="366712"/>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39" name="AutoShape 15"/>
          <p:cNvSpPr>
            <a:spLocks noChangeArrowheads="1"/>
          </p:cNvSpPr>
          <p:nvPr/>
        </p:nvSpPr>
        <p:spPr bwMode="auto">
          <a:xfrm>
            <a:off x="1714480" y="3643314"/>
            <a:ext cx="1098550" cy="366712"/>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40" name="AutoShape 16"/>
          <p:cNvSpPr>
            <a:spLocks noChangeArrowheads="1"/>
          </p:cNvSpPr>
          <p:nvPr/>
        </p:nvSpPr>
        <p:spPr bwMode="auto">
          <a:xfrm>
            <a:off x="1744676" y="3021009"/>
            <a:ext cx="1098550" cy="366712"/>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41" name="Line 17"/>
          <p:cNvSpPr>
            <a:spLocks noChangeShapeType="1"/>
          </p:cNvSpPr>
          <p:nvPr/>
        </p:nvSpPr>
        <p:spPr bwMode="auto">
          <a:xfrm flipH="1">
            <a:off x="2843226" y="3203571"/>
            <a:ext cx="365125" cy="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42" name="Line 18"/>
          <p:cNvSpPr>
            <a:spLocks noChangeShapeType="1"/>
          </p:cNvSpPr>
          <p:nvPr/>
        </p:nvSpPr>
        <p:spPr bwMode="auto">
          <a:xfrm flipH="1">
            <a:off x="2843226" y="5032371"/>
            <a:ext cx="365125" cy="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43" name="Line 19"/>
          <p:cNvSpPr>
            <a:spLocks noChangeShapeType="1"/>
          </p:cNvSpPr>
          <p:nvPr/>
        </p:nvSpPr>
        <p:spPr bwMode="auto">
          <a:xfrm flipH="1">
            <a:off x="2857488" y="3786190"/>
            <a:ext cx="365125" cy="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266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rtl="1" fontAlgn="base">
              <a:spcBef>
                <a:spcPct val="0"/>
              </a:spcBef>
              <a:spcAft>
                <a:spcPct val="0"/>
              </a:spcAft>
            </a:pPr>
            <a:endParaRPr lang="he-IL">
              <a:solidFill>
                <a:prstClr val="black"/>
              </a:solidFill>
            </a:endParaRPr>
          </a:p>
        </p:txBody>
      </p:sp>
      <p:graphicFrame>
        <p:nvGraphicFramePr>
          <p:cNvPr id="26644" name="Object 20"/>
          <p:cNvGraphicFramePr>
            <a:graphicFrameLocks noChangeAspect="1"/>
          </p:cNvGraphicFramePr>
          <p:nvPr/>
        </p:nvGraphicFramePr>
        <p:xfrm>
          <a:off x="3571868" y="3143248"/>
          <a:ext cx="2200275" cy="2047875"/>
        </p:xfrm>
        <a:graphic>
          <a:graphicData uri="http://schemas.openxmlformats.org/presentationml/2006/ole">
            <mc:AlternateContent xmlns:mc="http://schemas.openxmlformats.org/markup-compatibility/2006">
              <mc:Choice xmlns:v="urn:schemas-microsoft-com:vml" Requires="v">
                <p:oleObj spid="_x0000_s2063" r:id="rId3" imgW="4610405" imgH="3480206" progId="">
                  <p:embed/>
                </p:oleObj>
              </mc:Choice>
              <mc:Fallback>
                <p:oleObj r:id="rId3" imgW="4610405" imgH="348020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68" y="3143248"/>
                        <a:ext cx="2200275" cy="204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46" name="Rectangle 22"/>
          <p:cNvSpPr>
            <a:spLocks noChangeArrowheads="1"/>
          </p:cNvSpPr>
          <p:nvPr/>
        </p:nvSpPr>
        <p:spPr bwMode="auto">
          <a:xfrm>
            <a:off x="0" y="2047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r" rtl="1" fontAlgn="base">
              <a:spcBef>
                <a:spcPct val="0"/>
              </a:spcBef>
              <a:spcAft>
                <a:spcPct val="0"/>
              </a:spcAft>
            </a:pPr>
            <a:endParaRPr lang="he-IL">
              <a:solidFill>
                <a:prstClr val="black"/>
              </a:solidFill>
            </a:endParaRPr>
          </a:p>
        </p:txBody>
      </p:sp>
      <p:sp>
        <p:nvSpPr>
          <p:cNvPr id="27" name="TextBox 26"/>
          <p:cNvSpPr txBox="1"/>
          <p:nvPr/>
        </p:nvSpPr>
        <p:spPr>
          <a:xfrm>
            <a:off x="2143108" y="214290"/>
            <a:ext cx="5857916" cy="707886"/>
          </a:xfrm>
          <a:prstGeom prst="rect">
            <a:avLst/>
          </a:prstGeom>
          <a:noFill/>
        </p:spPr>
        <p:txBody>
          <a:bodyPr wrap="square" rtlCol="1">
            <a:spAutoFit/>
          </a:bodyPr>
          <a:lstStyle/>
          <a:p>
            <a:pPr algn="r" rtl="1" fontAlgn="base">
              <a:spcBef>
                <a:spcPct val="0"/>
              </a:spcBef>
              <a:spcAft>
                <a:spcPct val="0"/>
              </a:spcAft>
            </a:pPr>
            <a:r>
              <a:rPr lang="he-IL" sz="4000" b="1" dirty="0" smtClean="0">
                <a:solidFill>
                  <a:srgbClr val="FF6600">
                    <a:lumMod val="75000"/>
                  </a:srgbClr>
                </a:solidFill>
              </a:rPr>
              <a:t>קליטה ואיבוד מים באדם</a:t>
            </a:r>
          </a:p>
        </p:txBody>
      </p:sp>
      <p:sp>
        <p:nvSpPr>
          <p:cNvPr id="29" name="TextBox 28"/>
          <p:cNvSpPr txBox="1"/>
          <p:nvPr/>
        </p:nvSpPr>
        <p:spPr>
          <a:xfrm>
            <a:off x="5572132" y="2214554"/>
            <a:ext cx="2714644" cy="369332"/>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ea typeface="Times New Roman" pitchFamily="18" charset="0"/>
                <a:cs typeface="David" pitchFamily="2" charset="-79"/>
              </a:rPr>
              <a:t>מ י ם  ה נ כ  נ ס י ם   ל ג ו ף</a:t>
            </a:r>
            <a:endParaRPr lang="he-IL" dirty="0">
              <a:solidFill>
                <a:prstClr val="black"/>
              </a:solidFill>
            </a:endParaRPr>
          </a:p>
        </p:txBody>
      </p:sp>
      <p:sp>
        <p:nvSpPr>
          <p:cNvPr id="31" name="TextBox 30"/>
          <p:cNvSpPr txBox="1"/>
          <p:nvPr/>
        </p:nvSpPr>
        <p:spPr>
          <a:xfrm>
            <a:off x="714348" y="2143116"/>
            <a:ext cx="2928958" cy="646331"/>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ea typeface="Times New Roman" pitchFamily="18" charset="0"/>
                <a:cs typeface="David" pitchFamily="2" charset="-79"/>
              </a:rPr>
              <a:t>מ י ם    ה י ו צ א י ם  מ ה ג ו ף</a:t>
            </a:r>
            <a:endParaRPr lang="en-US" dirty="0" smtClean="0">
              <a:solidFill>
                <a:prstClr val="black"/>
              </a:solidFill>
            </a:endParaRPr>
          </a:p>
          <a:p>
            <a:pPr algn="r" rtl="1" fontAlgn="base">
              <a:spcBef>
                <a:spcPct val="0"/>
              </a:spcBef>
              <a:spcAft>
                <a:spcPct val="0"/>
              </a:spcAft>
            </a:pPr>
            <a:endParaRPr lang="he-IL" dirty="0">
              <a:solidFill>
                <a:prstClr val="black"/>
              </a:solidFill>
            </a:endParaRPr>
          </a:p>
        </p:txBody>
      </p:sp>
      <p:sp>
        <p:nvSpPr>
          <p:cNvPr id="32" name="TextBox 31"/>
          <p:cNvSpPr txBox="1"/>
          <p:nvPr/>
        </p:nvSpPr>
        <p:spPr>
          <a:xfrm>
            <a:off x="6572264" y="3214686"/>
            <a:ext cx="1143008" cy="369332"/>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מזון מוצק</a:t>
            </a:r>
            <a:endParaRPr lang="he-IL" b="1" dirty="0">
              <a:solidFill>
                <a:prstClr val="black"/>
              </a:solidFill>
            </a:endParaRPr>
          </a:p>
        </p:txBody>
      </p:sp>
      <p:sp>
        <p:nvSpPr>
          <p:cNvPr id="33" name="TextBox 32"/>
          <p:cNvSpPr txBox="1"/>
          <p:nvPr/>
        </p:nvSpPr>
        <p:spPr>
          <a:xfrm>
            <a:off x="6715140" y="3786190"/>
            <a:ext cx="857256" cy="369332"/>
          </a:xfrm>
          <a:prstGeom prst="rect">
            <a:avLst/>
          </a:prstGeom>
          <a:noFill/>
        </p:spPr>
        <p:txBody>
          <a:bodyPr wrap="square" rtlCol="1">
            <a:spAutoFit/>
          </a:bodyPr>
          <a:lstStyle/>
          <a:p>
            <a:pPr algn="r" rtl="1" fontAlgn="base">
              <a:spcBef>
                <a:spcPct val="0"/>
              </a:spcBef>
              <a:spcAft>
                <a:spcPct val="0"/>
              </a:spcAft>
            </a:pPr>
            <a:r>
              <a:rPr lang="he-IL" b="1" dirty="0" err="1" smtClean="0">
                <a:solidFill>
                  <a:prstClr val="black"/>
                </a:solidFill>
              </a:rPr>
              <a:t>שתיה</a:t>
            </a:r>
            <a:endParaRPr lang="he-IL" b="1" dirty="0" smtClean="0">
              <a:solidFill>
                <a:prstClr val="black"/>
              </a:solidFill>
            </a:endParaRPr>
          </a:p>
        </p:txBody>
      </p:sp>
      <p:sp>
        <p:nvSpPr>
          <p:cNvPr id="34" name="TextBox 33"/>
          <p:cNvSpPr txBox="1"/>
          <p:nvPr/>
        </p:nvSpPr>
        <p:spPr>
          <a:xfrm>
            <a:off x="6357950" y="4500570"/>
            <a:ext cx="1428760" cy="338554"/>
          </a:xfrm>
          <a:prstGeom prst="rect">
            <a:avLst/>
          </a:prstGeom>
          <a:noFill/>
        </p:spPr>
        <p:txBody>
          <a:bodyPr wrap="square" rtlCol="1">
            <a:spAutoFit/>
          </a:bodyPr>
          <a:lstStyle/>
          <a:p>
            <a:pPr algn="r" rtl="1" fontAlgn="base">
              <a:spcBef>
                <a:spcPct val="0"/>
              </a:spcBef>
              <a:spcAft>
                <a:spcPct val="0"/>
              </a:spcAft>
            </a:pPr>
            <a:r>
              <a:rPr lang="he-IL" sz="1600" b="1" dirty="0" smtClean="0">
                <a:solidFill>
                  <a:prstClr val="black"/>
                </a:solidFill>
              </a:rPr>
              <a:t>מים מטבולים</a:t>
            </a:r>
          </a:p>
        </p:txBody>
      </p:sp>
      <p:sp>
        <p:nvSpPr>
          <p:cNvPr id="35" name="AutoShape 15"/>
          <p:cNvSpPr>
            <a:spLocks noChangeArrowheads="1"/>
          </p:cNvSpPr>
          <p:nvPr/>
        </p:nvSpPr>
        <p:spPr bwMode="auto">
          <a:xfrm>
            <a:off x="1714480" y="4214818"/>
            <a:ext cx="1098550" cy="366712"/>
          </a:xfrm>
          <a:prstGeom prst="roundRect">
            <a:avLst>
              <a:gd name="adj" fmla="val 16667"/>
            </a:avLst>
          </a:prstGeom>
          <a:no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36" name="Line 19"/>
          <p:cNvSpPr>
            <a:spLocks noChangeShapeType="1"/>
          </p:cNvSpPr>
          <p:nvPr/>
        </p:nvSpPr>
        <p:spPr bwMode="auto">
          <a:xfrm flipH="1">
            <a:off x="2786050" y="4429132"/>
            <a:ext cx="365125" cy="0"/>
          </a:xfrm>
          <a:prstGeom prst="line">
            <a:avLst/>
          </a:prstGeom>
          <a:noFill/>
          <a:ln w="12700">
            <a:solidFill>
              <a:srgbClr val="000000"/>
            </a:solidFill>
            <a:round/>
            <a:headEnd type="none" w="lg" len="lg"/>
            <a:tailEnd type="none" w="lg" len="lg"/>
          </a:ln>
          <a:effectLst/>
        </p:spPr>
        <p:txBody>
          <a:bodyPr vert="horz" wrap="square" lIns="91440" tIns="45720" rIns="91440" bIns="45720" numCol="1" anchor="t" anchorCtr="0" compatLnSpc="1">
            <a:prstTxWarp prst="textNoShape">
              <a:avLst/>
            </a:prstTxWarp>
          </a:bodyPr>
          <a:lstStyle/>
          <a:p>
            <a:pPr algn="r" rtl="1" fontAlgn="base">
              <a:spcBef>
                <a:spcPct val="0"/>
              </a:spcBef>
              <a:spcAft>
                <a:spcPct val="0"/>
              </a:spcAft>
            </a:pPr>
            <a:endParaRPr lang="he-IL">
              <a:solidFill>
                <a:prstClr val="black"/>
              </a:solidFill>
            </a:endParaRPr>
          </a:p>
        </p:txBody>
      </p:sp>
      <p:sp>
        <p:nvSpPr>
          <p:cNvPr id="37" name="TextBox 36"/>
          <p:cNvSpPr txBox="1"/>
          <p:nvPr/>
        </p:nvSpPr>
        <p:spPr>
          <a:xfrm>
            <a:off x="1857356" y="3071810"/>
            <a:ext cx="928694" cy="369332"/>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הזעה</a:t>
            </a:r>
          </a:p>
        </p:txBody>
      </p:sp>
      <p:sp>
        <p:nvSpPr>
          <p:cNvPr id="38" name="TextBox 37"/>
          <p:cNvSpPr txBox="1"/>
          <p:nvPr/>
        </p:nvSpPr>
        <p:spPr>
          <a:xfrm>
            <a:off x="1785918" y="3643314"/>
            <a:ext cx="1000132" cy="369332"/>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שתן</a:t>
            </a:r>
          </a:p>
        </p:txBody>
      </p:sp>
      <p:sp>
        <p:nvSpPr>
          <p:cNvPr id="39" name="TextBox 38"/>
          <p:cNvSpPr txBox="1"/>
          <p:nvPr/>
        </p:nvSpPr>
        <p:spPr>
          <a:xfrm>
            <a:off x="1785918" y="4286256"/>
            <a:ext cx="1000132" cy="369332"/>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צואה</a:t>
            </a:r>
          </a:p>
        </p:txBody>
      </p:sp>
      <p:sp>
        <p:nvSpPr>
          <p:cNvPr id="40" name="TextBox 39"/>
          <p:cNvSpPr txBox="1"/>
          <p:nvPr/>
        </p:nvSpPr>
        <p:spPr>
          <a:xfrm>
            <a:off x="1857356" y="4857760"/>
            <a:ext cx="928694" cy="369332"/>
          </a:xfrm>
          <a:prstGeom prst="rect">
            <a:avLst/>
          </a:prstGeom>
          <a:noFill/>
        </p:spPr>
        <p:txBody>
          <a:bodyPr wrap="square" rtlCol="1">
            <a:spAutoFit/>
          </a:bodyPr>
          <a:lstStyle/>
          <a:p>
            <a:pPr algn="r" rtl="1" fontAlgn="base">
              <a:spcBef>
                <a:spcPct val="0"/>
              </a:spcBef>
              <a:spcAft>
                <a:spcPct val="0"/>
              </a:spcAft>
            </a:pPr>
            <a:r>
              <a:rPr lang="he-IL" b="1" dirty="0" smtClean="0">
                <a:solidFill>
                  <a:prstClr val="black"/>
                </a:solidFill>
              </a:rPr>
              <a:t>נשימה</a:t>
            </a:r>
          </a:p>
        </p:txBody>
      </p:sp>
      <p:sp>
        <p:nvSpPr>
          <p:cNvPr id="41" name="TextBox 40"/>
          <p:cNvSpPr txBox="1"/>
          <p:nvPr/>
        </p:nvSpPr>
        <p:spPr>
          <a:xfrm>
            <a:off x="1285852" y="5643578"/>
            <a:ext cx="6429420" cy="461665"/>
          </a:xfrm>
          <a:prstGeom prst="rect">
            <a:avLst/>
          </a:prstGeom>
          <a:noFill/>
        </p:spPr>
        <p:txBody>
          <a:bodyPr wrap="square" rtlCol="1">
            <a:spAutoFit/>
          </a:bodyPr>
          <a:lstStyle/>
          <a:p>
            <a:pPr algn="ctr" rtl="1" fontAlgn="base">
              <a:spcBef>
                <a:spcPct val="0"/>
              </a:spcBef>
              <a:spcAft>
                <a:spcPct val="0"/>
              </a:spcAft>
            </a:pPr>
            <a:r>
              <a:rPr lang="he-IL" sz="2400" dirty="0" smtClean="0">
                <a:solidFill>
                  <a:prstClr val="black"/>
                </a:solidFill>
              </a:rPr>
              <a:t>מאזן המים בגוף</a:t>
            </a:r>
            <a:endParaRPr lang="he-IL" sz="2400" dirty="0">
              <a:solidFill>
                <a:prstClr val="black"/>
              </a:solidFill>
            </a:endParaRPr>
          </a:p>
        </p:txBody>
      </p:sp>
    </p:spTree>
    <p:extLst>
      <p:ext uri="{BB962C8B-B14F-4D97-AF65-F5344CB8AC3E}">
        <p14:creationId xmlns:p14="http://schemas.microsoft.com/office/powerpoint/2010/main" val="2825396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ssolv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dissolv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xEl>
                                              <p:pRg st="0" end="0"/>
                                            </p:txEl>
                                          </p:spTgt>
                                        </p:tgtEl>
                                        <p:attrNameLst>
                                          <p:attrName>style.visibility</p:attrName>
                                        </p:attrNameLst>
                                      </p:cBhvr>
                                      <p:to>
                                        <p:strVal val="visible"/>
                                      </p:to>
                                    </p:set>
                                    <p:animEffect transition="in" filter="fade">
                                      <p:cBhvr>
                                        <p:cTn id="42" dur="20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7" grpId="0"/>
      <p:bldP spid="38" grpId="0"/>
      <p:bldP spid="39" grpId="0"/>
      <p:bldP spid="40" grpId="0"/>
      <p:bldP spid="41"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0"/>
            <a:ext cx="8229600" cy="685800"/>
          </a:xfrm>
        </p:spPr>
        <p:txBody>
          <a:bodyPr/>
          <a:lstStyle/>
          <a:p>
            <a:r>
              <a:rPr lang="he-IL" sz="6000" dirty="0" smtClean="0">
                <a:latin typeface="David" panose="020E0502060401010101" pitchFamily="34" charset="-79"/>
                <a:cs typeface="David" panose="020E0502060401010101" pitchFamily="34" charset="-79"/>
              </a:rPr>
              <a:t>הזעה:</a:t>
            </a:r>
            <a:endParaRPr lang="he-IL" sz="6000"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0" y="713184"/>
            <a:ext cx="8985176" cy="6172200"/>
          </a:xfrm>
        </p:spPr>
        <p:txBody>
          <a:bodyPr/>
          <a:lstStyle/>
          <a:p>
            <a:r>
              <a:rPr lang="he-IL" sz="2000" b="1" dirty="0" smtClean="0">
                <a:latin typeface="David" panose="020E0502060401010101" pitchFamily="34" charset="-79"/>
                <a:cs typeface="David" panose="020E0502060401010101" pitchFamily="34" charset="-79"/>
              </a:rPr>
              <a:t>בתנאי </a:t>
            </a:r>
            <a:r>
              <a:rPr lang="he-IL" sz="2000" b="1" dirty="0">
                <a:latin typeface="David" panose="020E0502060401010101" pitchFamily="34" charset="-79"/>
                <a:cs typeface="David" panose="020E0502060401010101" pitchFamily="34" charset="-79"/>
              </a:rPr>
              <a:t>מנוחה </a:t>
            </a:r>
            <a:r>
              <a:rPr lang="he-IL" sz="2000" dirty="0">
                <a:latin typeface="David" panose="020E0502060401010101" pitchFamily="34" charset="-79"/>
                <a:cs typeface="David" panose="020E0502060401010101" pitchFamily="34" charset="-79"/>
              </a:rPr>
              <a:t>ובסביבה שבה טמפרטורת הסביבה נעה </a:t>
            </a:r>
            <a:r>
              <a:rPr lang="he-IL" sz="2000" dirty="0" smtClean="0">
                <a:latin typeface="David" panose="020E0502060401010101" pitchFamily="34" charset="-79"/>
                <a:cs typeface="David" panose="020E0502060401010101" pitchFamily="34" charset="-79"/>
              </a:rPr>
              <a:t>בין</a:t>
            </a:r>
            <a:r>
              <a:rPr lang="he-IL" sz="2000" dirty="0">
                <a:latin typeface="David" panose="020E0502060401010101" pitchFamily="34" charset="-79"/>
                <a:cs typeface="David" panose="020E0502060401010101" pitchFamily="34" charset="-79"/>
              </a:rPr>
              <a:t> </a:t>
            </a:r>
            <a:r>
              <a:rPr lang="en-US" sz="2000" dirty="0" smtClean="0">
                <a:latin typeface="David" panose="020E0502060401010101" pitchFamily="34" charset="-79"/>
                <a:cs typeface="David" panose="020E0502060401010101" pitchFamily="34" charset="-79"/>
              </a:rPr>
              <a:t>22-25◦C</a:t>
            </a:r>
            <a:r>
              <a:rPr lang="he-IL" sz="2000" dirty="0" smtClean="0">
                <a:latin typeface="David" panose="020E0502060401010101" pitchFamily="34" charset="-79"/>
                <a:cs typeface="David" panose="020E0502060401010101" pitchFamily="34" charset="-79"/>
              </a:rPr>
              <a:t>:</a:t>
            </a:r>
          </a:p>
          <a:p>
            <a:pPr lvl="1"/>
            <a:r>
              <a:rPr lang="he-IL" sz="1600" dirty="0" smtClean="0">
                <a:latin typeface="David" panose="020E0502060401010101" pitchFamily="34" charset="-79"/>
                <a:cs typeface="David" panose="020E0502060401010101" pitchFamily="34" charset="-79"/>
              </a:rPr>
              <a:t>35</a:t>
            </a:r>
            <a:r>
              <a:rPr lang="he-IL" sz="1800" dirty="0" smtClean="0">
                <a:latin typeface="David" panose="020E0502060401010101" pitchFamily="34" charset="-79"/>
                <a:cs typeface="David" panose="020E0502060401010101" pitchFamily="34" charset="-79"/>
              </a:rPr>
              <a:t>%  מאיבוד </a:t>
            </a:r>
            <a:r>
              <a:rPr lang="he-IL" sz="1800" dirty="0">
                <a:latin typeface="David" panose="020E0502060401010101" pitchFamily="34" charset="-79"/>
                <a:cs typeface="David" panose="020E0502060401010101" pitchFamily="34" charset="-79"/>
              </a:rPr>
              <a:t>המים הוא על ידי אידוי דרך העור ודרך מערכת הנשימה (כמעט לא באמצעות </a:t>
            </a:r>
            <a:r>
              <a:rPr lang="he-IL" sz="1800" dirty="0" smtClean="0">
                <a:latin typeface="David" panose="020E0502060401010101" pitchFamily="34" charset="-79"/>
                <a:cs typeface="David" panose="020E0502060401010101" pitchFamily="34" charset="-79"/>
              </a:rPr>
              <a:t>הזיעה כמעט מבלי </a:t>
            </a:r>
            <a:r>
              <a:rPr lang="he-IL" sz="1800" dirty="0">
                <a:latin typeface="David" panose="020E0502060401010101" pitchFamily="34" charset="-79"/>
                <a:cs typeface="David" panose="020E0502060401010101" pitchFamily="34" charset="-79"/>
              </a:rPr>
              <a:t>שהאדם מרגיש או מודע לכך. </a:t>
            </a:r>
            <a:endParaRPr lang="he-IL" sz="1800" dirty="0" smtClean="0">
              <a:latin typeface="David" panose="020E0502060401010101" pitchFamily="34" charset="-79"/>
              <a:cs typeface="David" panose="020E0502060401010101" pitchFamily="34" charset="-79"/>
            </a:endParaRPr>
          </a:p>
          <a:p>
            <a:pPr lvl="1"/>
            <a:r>
              <a:rPr lang="he-IL" sz="1800" dirty="0" smtClean="0">
                <a:latin typeface="David" panose="020E0502060401010101" pitchFamily="34" charset="-79"/>
                <a:cs typeface="David" panose="020E0502060401010101" pitchFamily="34" charset="-79"/>
              </a:rPr>
              <a:t>60</a:t>
            </a:r>
            <a:r>
              <a:rPr lang="he-IL" sz="1800" dirty="0">
                <a:latin typeface="David" panose="020E0502060401010101" pitchFamily="34" charset="-79"/>
                <a:cs typeface="David" panose="020E0502060401010101" pitchFamily="34" charset="-79"/>
              </a:rPr>
              <a:t>% מאיבוד המים נעשה באמצעות שתן המופרש מהכליות, </a:t>
            </a:r>
            <a:endParaRPr lang="he-IL" sz="1800" dirty="0" smtClean="0">
              <a:latin typeface="David" panose="020E0502060401010101" pitchFamily="34" charset="-79"/>
              <a:cs typeface="David" panose="020E0502060401010101" pitchFamily="34" charset="-79"/>
            </a:endParaRPr>
          </a:p>
          <a:p>
            <a:pPr lvl="1"/>
            <a:r>
              <a:rPr lang="he-IL" sz="1800" dirty="0" smtClean="0">
                <a:latin typeface="David" panose="020E0502060401010101" pitchFamily="34" charset="-79"/>
                <a:cs typeface="David" panose="020E0502060401010101" pitchFamily="34" charset="-79"/>
              </a:rPr>
              <a:t>כ- </a:t>
            </a:r>
            <a:r>
              <a:rPr lang="he-IL" sz="1800" dirty="0">
                <a:latin typeface="David" panose="020E0502060401010101" pitchFamily="34" charset="-79"/>
                <a:cs typeface="David" panose="020E0502060401010101" pitchFamily="34" charset="-79"/>
              </a:rPr>
              <a:t>5% מהפרשת צואה</a:t>
            </a:r>
            <a:r>
              <a:rPr lang="he-IL" sz="1800" dirty="0" smtClean="0">
                <a:latin typeface="David" panose="020E0502060401010101" pitchFamily="34" charset="-79"/>
                <a:cs typeface="David" panose="020E0502060401010101" pitchFamily="34" charset="-79"/>
              </a:rPr>
              <a:t>.</a:t>
            </a:r>
          </a:p>
          <a:p>
            <a:r>
              <a:rPr lang="he-IL" sz="2000" b="1" dirty="0" smtClean="0">
                <a:latin typeface="David" panose="020E0502060401010101" pitchFamily="34" charset="-79"/>
                <a:cs typeface="David" panose="020E0502060401010101" pitchFamily="34" charset="-79"/>
              </a:rPr>
              <a:t>במהלך </a:t>
            </a:r>
            <a:r>
              <a:rPr lang="he-IL" sz="2000" b="1" dirty="0">
                <a:latin typeface="David" panose="020E0502060401010101" pitchFamily="34" charset="-79"/>
                <a:cs typeface="David" panose="020E0502060401010101" pitchFamily="34" charset="-79"/>
              </a:rPr>
              <a:t>פעילות גופנית </a:t>
            </a:r>
            <a:r>
              <a:rPr lang="he-IL" sz="2000" b="1" dirty="0" smtClean="0">
                <a:latin typeface="David" panose="020E0502060401010101" pitchFamily="34" charset="-79"/>
                <a:cs typeface="David" panose="020E0502060401010101" pitchFamily="34" charset="-79"/>
              </a:rPr>
              <a:t>(מאמץ) </a:t>
            </a:r>
            <a:r>
              <a:rPr lang="he-IL" sz="2000" dirty="0" smtClean="0">
                <a:latin typeface="David" panose="020E0502060401010101" pitchFamily="34" charset="-79"/>
                <a:cs typeface="David" panose="020E0502060401010101" pitchFamily="34" charset="-79"/>
              </a:rPr>
              <a:t>נוצר </a:t>
            </a:r>
            <a:r>
              <a:rPr lang="he-IL" sz="2000" dirty="0">
                <a:latin typeface="David" panose="020E0502060401010101" pitchFamily="34" charset="-79"/>
                <a:cs typeface="David" panose="020E0502060401010101" pitchFamily="34" charset="-79"/>
              </a:rPr>
              <a:t>חום רב וטמפרטורת הגוף עולה. כאשר טמפרטורת הגוף נעה בין </a:t>
            </a:r>
            <a:r>
              <a:rPr lang="en-US" sz="2000" dirty="0" smtClean="0">
                <a:latin typeface="David" panose="020E0502060401010101" pitchFamily="34" charset="-79"/>
                <a:cs typeface="David" panose="020E0502060401010101" pitchFamily="34" charset="-79"/>
              </a:rPr>
              <a:t>36-38 ◦</a:t>
            </a:r>
            <a:r>
              <a:rPr lang="en-US" sz="2000" dirty="0">
                <a:latin typeface="David" panose="020E0502060401010101" pitchFamily="34" charset="-79"/>
                <a:cs typeface="David" panose="020E0502060401010101" pitchFamily="34" charset="-79"/>
              </a:rPr>
              <a:t>C </a:t>
            </a:r>
            <a:r>
              <a:rPr lang="he-IL" sz="2000" dirty="0" smtClean="0">
                <a:latin typeface="David" panose="020E0502060401010101" pitchFamily="34" charset="-79"/>
                <a:cs typeface="David" panose="020E0502060401010101" pitchFamily="34" charset="-79"/>
              </a:rPr>
              <a:t> מערכות </a:t>
            </a:r>
            <a:r>
              <a:rPr lang="he-IL" sz="2000" dirty="0">
                <a:latin typeface="David" panose="020E0502060401010101" pitchFamily="34" charset="-79"/>
                <a:cs typeface="David" panose="020E0502060401010101" pitchFamily="34" charset="-79"/>
              </a:rPr>
              <a:t>הגוף מתפקדות באופן תקין, אך חריגה מטווח זה כרוכה בפגיעה בתפקוד המערכות. הפגיעה מתגברת ככל שהחריגה גדולה יותר.</a:t>
            </a:r>
          </a:p>
          <a:p>
            <a:r>
              <a:rPr lang="he-IL" sz="2000" dirty="0">
                <a:latin typeface="David" panose="020E0502060401010101" pitchFamily="34" charset="-79"/>
                <a:cs typeface="David" panose="020E0502060401010101" pitchFamily="34" charset="-79"/>
              </a:rPr>
              <a:t> </a:t>
            </a:r>
            <a:r>
              <a:rPr lang="he-IL" sz="2000" b="1" dirty="0">
                <a:latin typeface="David" panose="020E0502060401010101" pitchFamily="34" charset="-79"/>
                <a:cs typeface="David" panose="020E0502060401010101" pitchFamily="34" charset="-79"/>
              </a:rPr>
              <a:t>בפעילות גופנית כ-90% מאיבוד המים במאמץ הוא בהזעה </a:t>
            </a:r>
            <a:r>
              <a:rPr lang="he-IL" sz="2000" dirty="0">
                <a:latin typeface="David" panose="020E0502060401010101" pitchFamily="34" charset="-79"/>
                <a:cs typeface="David" panose="020E0502060401010101" pitchFamily="34" charset="-79"/>
              </a:rPr>
              <a:t>(בהשוואה ל 5% במנוחה). </a:t>
            </a:r>
            <a:r>
              <a:rPr lang="he-IL" sz="2000" dirty="0" smtClean="0">
                <a:latin typeface="David" panose="020E0502060401010101" pitchFamily="34" charset="-79"/>
                <a:cs typeface="David" panose="020E0502060401010101" pitchFamily="34" charset="-79"/>
              </a:rPr>
              <a:t>   אידוי </a:t>
            </a:r>
            <a:r>
              <a:rPr lang="he-IL" sz="2000" dirty="0">
                <a:latin typeface="David" panose="020E0502060401010101" pitchFamily="34" charset="-79"/>
                <a:cs typeface="David" panose="020E0502060401010101" pitchFamily="34" charset="-79"/>
              </a:rPr>
              <a:t>הזיעה הוא המקור העיקרי לסילוק עודפי החום הנוצרים במאמץ. </a:t>
            </a:r>
            <a:r>
              <a:rPr lang="he-IL" sz="2000" dirty="0" smtClean="0">
                <a:latin typeface="David" panose="020E0502060401010101" pitchFamily="34" charset="-79"/>
                <a:cs typeface="David" panose="020E0502060401010101" pitchFamily="34" charset="-79"/>
              </a:rPr>
              <a:t>               </a:t>
            </a:r>
          </a:p>
          <a:p>
            <a:r>
              <a:rPr lang="he-IL" sz="2000" dirty="0" smtClean="0">
                <a:latin typeface="David" panose="020E0502060401010101" pitchFamily="34" charset="-79"/>
                <a:cs typeface="David" panose="020E0502060401010101" pitchFamily="34" charset="-79"/>
              </a:rPr>
              <a:t>כמות </a:t>
            </a:r>
            <a:r>
              <a:rPr lang="he-IL" sz="2000" dirty="0">
                <a:latin typeface="David" panose="020E0502060401010101" pitchFamily="34" charset="-79"/>
                <a:cs typeface="David" panose="020E0502060401010101" pitchFamily="34" charset="-79"/>
              </a:rPr>
              <a:t>הזיעה המופרשת והמתאדה במאמץ גופנית תלויה בגורמי </a:t>
            </a:r>
            <a:r>
              <a:rPr lang="he-IL" sz="2000" dirty="0" smtClean="0">
                <a:latin typeface="David" panose="020E0502060401010101" pitchFamily="34" charset="-79"/>
                <a:cs typeface="David" panose="020E0502060401010101" pitchFamily="34" charset="-79"/>
              </a:rPr>
              <a:t>רבים:</a:t>
            </a:r>
          </a:p>
          <a:p>
            <a:pPr lvl="1">
              <a:buFont typeface="+mj-lt"/>
              <a:buAutoNum type="arabicPeriod"/>
            </a:pPr>
            <a:r>
              <a:rPr lang="he-IL" sz="1600" dirty="0" smtClean="0">
                <a:latin typeface="David" panose="020E0502060401010101" pitchFamily="34" charset="-79"/>
                <a:cs typeface="David" panose="020E0502060401010101" pitchFamily="34" charset="-79"/>
              </a:rPr>
              <a:t>גורמי  סביבה: טמפרטורת </a:t>
            </a:r>
            <a:r>
              <a:rPr lang="he-IL" sz="1600" dirty="0">
                <a:latin typeface="David" panose="020E0502060401010101" pitchFamily="34" charset="-79"/>
                <a:cs typeface="David" panose="020E0502060401010101" pitchFamily="34" charset="-79"/>
              </a:rPr>
              <a:t>האוויר, הלחות היחסית</a:t>
            </a:r>
            <a:r>
              <a:rPr lang="he-IL" sz="1600" dirty="0" smtClean="0">
                <a:latin typeface="David" panose="020E0502060401010101" pitchFamily="34" charset="-79"/>
                <a:cs typeface="David" panose="020E0502060401010101" pitchFamily="34" charset="-79"/>
              </a:rPr>
              <a:t>, </a:t>
            </a:r>
            <a:r>
              <a:rPr lang="he-IL" sz="1600" dirty="0">
                <a:latin typeface="David" panose="020E0502060401010101" pitchFamily="34" charset="-79"/>
                <a:cs typeface="David" panose="020E0502060401010101" pitchFamily="34" charset="-79"/>
              </a:rPr>
              <a:t>ועוצמת </a:t>
            </a:r>
            <a:r>
              <a:rPr lang="he-IL" sz="1600" dirty="0" smtClean="0">
                <a:latin typeface="David" panose="020E0502060401010101" pitchFamily="34" charset="-79"/>
                <a:cs typeface="David" panose="020E0502060401010101" pitchFamily="34" charset="-79"/>
              </a:rPr>
              <a:t>הרוח</a:t>
            </a:r>
          </a:p>
          <a:p>
            <a:pPr lvl="1">
              <a:buFont typeface="+mj-lt"/>
              <a:buAutoNum type="arabicPeriod"/>
            </a:pPr>
            <a:r>
              <a:rPr lang="he-IL" sz="1600" dirty="0" smtClean="0">
                <a:latin typeface="David" panose="020E0502060401010101" pitchFamily="34" charset="-79"/>
                <a:cs typeface="David" panose="020E0502060401010101" pitchFamily="34" charset="-79"/>
              </a:rPr>
              <a:t>משך הפעילות</a:t>
            </a:r>
          </a:p>
          <a:p>
            <a:pPr lvl="1">
              <a:buFont typeface="+mj-lt"/>
              <a:buAutoNum type="arabicPeriod"/>
            </a:pPr>
            <a:r>
              <a:rPr lang="he-IL" sz="1600" dirty="0" smtClean="0">
                <a:latin typeface="David" panose="020E0502060401010101" pitchFamily="34" charset="-79"/>
                <a:cs typeface="David" panose="020E0502060401010101" pitchFamily="34" charset="-79"/>
              </a:rPr>
              <a:t>עוצמת הפעילות</a:t>
            </a:r>
          </a:p>
          <a:p>
            <a:pPr lvl="1">
              <a:buFont typeface="+mj-lt"/>
              <a:buAutoNum type="arabicPeriod"/>
            </a:pPr>
            <a:r>
              <a:rPr lang="he-IL" sz="1600" dirty="0" smtClean="0">
                <a:latin typeface="David" panose="020E0502060401010101" pitchFamily="34" charset="-79"/>
                <a:cs typeface="David" panose="020E0502060401010101" pitchFamily="34" charset="-79"/>
              </a:rPr>
              <a:t>המבנה הכימי הייחודי של מבנה גופינו</a:t>
            </a:r>
          </a:p>
          <a:p>
            <a:pPr marL="457200" lvl="1" indent="0">
              <a:buNone/>
            </a:pPr>
            <a:r>
              <a:rPr lang="he-IL" sz="1200" dirty="0" smtClean="0">
                <a:latin typeface="David" panose="020E0502060401010101" pitchFamily="34" charset="-79"/>
                <a:cs typeface="David" panose="020E0502060401010101" pitchFamily="34" charset="-79"/>
              </a:rPr>
              <a:t>גורמים אלו משפיעים על שיעור המטבוליזם:</a:t>
            </a:r>
            <a:endParaRPr lang="he-IL" sz="2000" dirty="0">
              <a:latin typeface="David" panose="020E0502060401010101" pitchFamily="34" charset="-79"/>
              <a:cs typeface="David" panose="020E0502060401010101" pitchFamily="34" charset="-79"/>
            </a:endParaRPr>
          </a:p>
          <a:p>
            <a:endParaRPr lang="he-IL" sz="2000" dirty="0">
              <a:latin typeface="David" panose="020E0502060401010101" pitchFamily="34" charset="-79"/>
              <a:cs typeface="David" panose="020E0502060401010101" pitchFamily="34" charset="-79"/>
            </a:endParaRPr>
          </a:p>
        </p:txBody>
      </p:sp>
      <p:sp>
        <p:nvSpPr>
          <p:cNvPr id="4" name="מציין מיקום של מספר שקופית 3"/>
          <p:cNvSpPr>
            <a:spLocks noGrp="1"/>
          </p:cNvSpPr>
          <p:nvPr>
            <p:ph type="sldNum" sz="quarter" idx="12"/>
          </p:nvPr>
        </p:nvSpPr>
        <p:spPr/>
        <p:txBody>
          <a:bodyPr/>
          <a:lstStyle/>
          <a:p>
            <a:fld id="{BFFCB4E3-DC24-4A30-8016-C5E937BEE1D0}" type="slidenum">
              <a:rPr lang="en-US" sz="2800" smtClean="0"/>
              <a:pPr/>
              <a:t>21</a:t>
            </a:fld>
            <a:endParaRPr lang="en-US" sz="2800" dirty="0"/>
          </a:p>
        </p:txBody>
      </p:sp>
      <p:graphicFrame>
        <p:nvGraphicFramePr>
          <p:cNvPr id="5" name="דיאגרמה 4"/>
          <p:cNvGraphicFramePr/>
          <p:nvPr>
            <p:extLst/>
          </p:nvPr>
        </p:nvGraphicFramePr>
        <p:xfrm>
          <a:off x="251520" y="5805264"/>
          <a:ext cx="8733656" cy="1146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תמונה 5"/>
          <p:cNvPicPr>
            <a:picLocks noChangeAspect="1"/>
          </p:cNvPicPr>
          <p:nvPr/>
        </p:nvPicPr>
        <p:blipFill>
          <a:blip r:embed="rId9"/>
          <a:stretch>
            <a:fillRect/>
          </a:stretch>
        </p:blipFill>
        <p:spPr>
          <a:xfrm>
            <a:off x="218728" y="4005064"/>
            <a:ext cx="2841104" cy="1807704"/>
          </a:xfrm>
          <a:prstGeom prst="rect">
            <a:avLst/>
          </a:prstGeom>
        </p:spPr>
      </p:pic>
      <p:pic>
        <p:nvPicPr>
          <p:cNvPr id="7"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H="1" flipV="1">
            <a:off x="633338" y="-99392"/>
            <a:ext cx="1152128" cy="1152128"/>
          </a:xfrm>
          <a:prstGeom prst="rect">
            <a:avLst/>
          </a:prstGeom>
        </p:spPr>
      </p:pic>
    </p:spTree>
    <p:extLst>
      <p:ext uri="{BB962C8B-B14F-4D97-AF65-F5344CB8AC3E}">
        <p14:creationId xmlns:p14="http://schemas.microsoft.com/office/powerpoint/2010/main" val="380456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7813"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sz="2400" dirty="0" smtClean="0">
                <a:latin typeface="David" panose="020E0502060401010101" pitchFamily="34" charset="-79"/>
                <a:cs typeface="David" panose="020E0502060401010101" pitchFamily="34" charset="-79"/>
              </a:rPr>
              <a:t>התייבשות</a:t>
            </a:r>
            <a:endParaRPr lang="he-IL" sz="2400" dirty="0">
              <a:latin typeface="David" panose="020E0502060401010101" pitchFamily="34" charset="-79"/>
              <a:cs typeface="David" panose="020E0502060401010101" pitchFamily="34" charset="-79"/>
            </a:endParaRPr>
          </a:p>
        </p:txBody>
      </p:sp>
      <p:sp>
        <p:nvSpPr>
          <p:cNvPr id="3" name="מציין מיקום של מספר שקופית 2"/>
          <p:cNvSpPr>
            <a:spLocks noGrp="1"/>
          </p:cNvSpPr>
          <p:nvPr>
            <p:ph type="sldNum" sz="quarter" idx="12"/>
          </p:nvPr>
        </p:nvSpPr>
        <p:spPr/>
        <p:txBody>
          <a:bodyPr/>
          <a:lstStyle/>
          <a:p>
            <a:pPr>
              <a:defRPr/>
            </a:pPr>
            <a:fld id="{A2E423E1-A2E4-41A8-8D1C-AAFC93F0674F}" type="slidenum">
              <a:rPr lang="he-IL" smtClean="0">
                <a:latin typeface="David" panose="020E0502060401010101" pitchFamily="34" charset="-79"/>
                <a:cs typeface="David" panose="020E0502060401010101" pitchFamily="34" charset="-79"/>
              </a:rPr>
              <a:pPr>
                <a:defRPr/>
              </a:pPr>
              <a:t>22</a:t>
            </a:fld>
            <a:endParaRPr lang="he-IL" dirty="0">
              <a:latin typeface="David" panose="020E0502060401010101" pitchFamily="34" charset="-79"/>
              <a:cs typeface="David" panose="020E0502060401010101" pitchFamily="34" charset="-79"/>
            </a:endParaRPr>
          </a:p>
        </p:txBody>
      </p:sp>
      <p:sp>
        <p:nvSpPr>
          <p:cNvPr id="4" name="מלבן 3"/>
          <p:cNvSpPr/>
          <p:nvPr/>
        </p:nvSpPr>
        <p:spPr>
          <a:xfrm>
            <a:off x="4211960" y="652960"/>
            <a:ext cx="4850282" cy="2585323"/>
          </a:xfrm>
          <a:prstGeom prst="rect">
            <a:avLst/>
          </a:prstGeom>
        </p:spPr>
        <p:txBody>
          <a:bodyPr wrap="square">
            <a:spAutoFit/>
          </a:bodyPr>
          <a:lstStyle/>
          <a:p>
            <a:pPr algn="r" rtl="1" fontAlgn="base">
              <a:spcBef>
                <a:spcPct val="0"/>
              </a:spcBef>
              <a:spcAft>
                <a:spcPct val="0"/>
              </a:spcAft>
            </a:pPr>
            <a:r>
              <a:rPr lang="he-IL" u="sng" dirty="0">
                <a:solidFill>
                  <a:prstClr val="black"/>
                </a:solidFill>
                <a:latin typeface="David" panose="020E0502060401010101" pitchFamily="34" charset="-79"/>
                <a:ea typeface="Times New Roman" panose="02020603050405020304" pitchFamily="18" charset="0"/>
                <a:cs typeface="David" panose="020E0502060401010101" pitchFamily="34" charset="-79"/>
              </a:rPr>
              <a:t>פעילות גופנית והתייבשות</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 הזעה במהלך פעילות גופנית ממושכת עלולה לפגוע בצורה משמעותית בתפקוד הגוף. </a:t>
            </a:r>
            <a:endPar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endParaRPr>
          </a:p>
          <a:p>
            <a:pPr algn="r" rtl="1" fontAlgn="base">
              <a:spcBef>
                <a:spcPct val="0"/>
              </a:spcBef>
              <a:spcAft>
                <a:spcPct val="0"/>
              </a:spcAft>
            </a:pP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איבוד </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נוזלים בשיעור של 2% ממשקל הגוף, או יותר, גורם </a:t>
            </a: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ל:</a:t>
            </a:r>
          </a:p>
          <a:p>
            <a:pPr marL="342900" indent="-342900" algn="r" rtl="1" fontAlgn="base">
              <a:spcBef>
                <a:spcPct val="0"/>
              </a:spcBef>
              <a:spcAft>
                <a:spcPct val="0"/>
              </a:spcAft>
              <a:buFont typeface="+mj-lt"/>
              <a:buAutoNum type="arabicPeriod"/>
            </a:pP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ירידה </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בנפח </a:t>
            </a: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הדם, </a:t>
            </a:r>
          </a:p>
          <a:p>
            <a:pPr marL="342900" indent="-342900" algn="r" rtl="1" fontAlgn="base">
              <a:spcBef>
                <a:spcPct val="0"/>
              </a:spcBef>
              <a:spcAft>
                <a:spcPct val="0"/>
              </a:spcAft>
              <a:buFont typeface="+mj-lt"/>
              <a:buAutoNum type="arabicPeriod"/>
            </a:pP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ירידה </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בלחץ הדם, </a:t>
            </a:r>
            <a:endPar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endParaRPr>
          </a:p>
          <a:p>
            <a:pPr marL="342900" indent="-342900" algn="r" rtl="1" fontAlgn="base">
              <a:spcBef>
                <a:spcPct val="0"/>
              </a:spcBef>
              <a:spcAft>
                <a:spcPct val="0"/>
              </a:spcAft>
              <a:buFont typeface="+mj-lt"/>
              <a:buAutoNum type="arabicPeriod"/>
            </a:pP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ירידה </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באספקת הדם לשרירים </a:t>
            </a: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ולעור-&gt; </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צמצום בהזעה </a:t>
            </a: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ועליית טמפרטורת הגוף</a:t>
            </a:r>
          </a:p>
          <a:p>
            <a:pPr marL="342900" indent="-342900" algn="r" rtl="1" fontAlgn="base">
              <a:spcBef>
                <a:spcPct val="0"/>
              </a:spcBef>
              <a:spcAft>
                <a:spcPct val="0"/>
              </a:spcAft>
              <a:buFont typeface="+mj-lt"/>
              <a:buAutoNum type="arabicPeriod"/>
            </a:pP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קצב </a:t>
            </a:r>
            <a:r>
              <a:rPr lang="he-IL" dirty="0">
                <a:solidFill>
                  <a:prstClr val="black"/>
                </a:solidFill>
                <a:latin typeface="David" panose="020E0502060401010101" pitchFamily="34" charset="-79"/>
                <a:ea typeface="Times New Roman" panose="02020603050405020304" pitchFamily="18" charset="0"/>
                <a:cs typeface="David" panose="020E0502060401010101" pitchFamily="34" charset="-79"/>
              </a:rPr>
              <a:t>הלב </a:t>
            </a:r>
            <a:r>
              <a:rPr lang="he-IL" dirty="0" smtClean="0">
                <a:solidFill>
                  <a:prstClr val="black"/>
                </a:solidFill>
                <a:latin typeface="David" panose="020E0502060401010101" pitchFamily="34" charset="-79"/>
                <a:ea typeface="Times New Roman" panose="02020603050405020304" pitchFamily="18" charset="0"/>
                <a:cs typeface="David" panose="020E0502060401010101" pitchFamily="34" charset="-79"/>
              </a:rPr>
              <a:t>עולה על מנת לפצות על הנ"ל.</a:t>
            </a:r>
          </a:p>
        </p:txBody>
      </p:sp>
      <p:sp>
        <p:nvSpPr>
          <p:cNvPr id="5" name="TextBox 4"/>
          <p:cNvSpPr txBox="1"/>
          <p:nvPr/>
        </p:nvSpPr>
        <p:spPr>
          <a:xfrm>
            <a:off x="4427984" y="4293096"/>
            <a:ext cx="4531366" cy="914400"/>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none" lIns="91440" tIns="45720" rIns="91440" bIns="45720" rtlCol="1" anchor="ctr">
            <a:normAutofit/>
          </a:bodyPr>
          <a:lstStyle/>
          <a:p>
            <a:pPr algn="r" rtl="1"/>
            <a:r>
              <a:rPr lang="he-IL" sz="2000" dirty="0">
                <a:solidFill>
                  <a:prstClr val="black"/>
                </a:solidFill>
                <a:latin typeface="David" panose="020E0502060401010101" pitchFamily="34" charset="-79"/>
                <a:cs typeface="David" panose="020E0502060401010101" pitchFamily="34" charset="-79"/>
              </a:rPr>
              <a:t>מצב של עומס יתר על הלב, הריאות וכלי הדם.</a:t>
            </a:r>
          </a:p>
          <a:p>
            <a:pPr algn="r" rtl="1"/>
            <a:endParaRPr lang="he-IL" sz="2000" dirty="0" smtClean="0">
              <a:solidFill>
                <a:prstClr val="black">
                  <a:lumMod val="50000"/>
                  <a:lumOff val="50000"/>
                </a:prstClr>
              </a:solidFill>
              <a:latin typeface="David" panose="020E0502060401010101" pitchFamily="34" charset="-79"/>
              <a:cs typeface="David" panose="020E0502060401010101" pitchFamily="34" charset="-79"/>
            </a:endParaRPr>
          </a:p>
        </p:txBody>
      </p:sp>
      <p:sp>
        <p:nvSpPr>
          <p:cNvPr id="6" name="חץ למטה 5"/>
          <p:cNvSpPr/>
          <p:nvPr/>
        </p:nvSpPr>
        <p:spPr>
          <a:xfrm>
            <a:off x="6604309" y="3828928"/>
            <a:ext cx="1296144" cy="272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pPr>
            <a:endParaRPr lang="he-IL" dirty="0">
              <a:solidFill>
                <a:prstClr val="white"/>
              </a:solidFill>
              <a:latin typeface="David" panose="020E0502060401010101" pitchFamily="34" charset="-79"/>
              <a:cs typeface="David" panose="020E0502060401010101" pitchFamily="34" charset="-79"/>
            </a:endParaRPr>
          </a:p>
        </p:txBody>
      </p:sp>
      <p:pic>
        <p:nvPicPr>
          <p:cNvPr id="7" name="תמונה 6"/>
          <p:cNvPicPr>
            <a:picLocks noChangeAspect="1"/>
          </p:cNvPicPr>
          <p:nvPr/>
        </p:nvPicPr>
        <p:blipFill>
          <a:blip r:embed="rId2"/>
          <a:stretch>
            <a:fillRect/>
          </a:stretch>
        </p:blipFill>
        <p:spPr>
          <a:xfrm>
            <a:off x="6084168" y="5276066"/>
            <a:ext cx="2028825" cy="1418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תמונה 7"/>
          <p:cNvPicPr>
            <a:picLocks noChangeAspect="1"/>
          </p:cNvPicPr>
          <p:nvPr/>
        </p:nvPicPr>
        <p:blipFill rotWithShape="1">
          <a:blip r:embed="rId3"/>
          <a:srcRect t="2066"/>
          <a:stretch/>
        </p:blipFill>
        <p:spPr>
          <a:xfrm>
            <a:off x="107504" y="764703"/>
            <a:ext cx="4248472" cy="5970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305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e06296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1600200"/>
            <a:ext cx="3968750" cy="4114800"/>
          </a:xfrm>
          <a:prstGeom prst="rect">
            <a:avLst/>
          </a:prstGeom>
          <a:noFill/>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1905000" y="0"/>
            <a:ext cx="5410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4800" b="1" dirty="0">
                <a:solidFill>
                  <a:srgbClr val="990033"/>
                </a:solidFill>
              </a:rPr>
              <a:t>ויסות חום בתנאי חום</a:t>
            </a:r>
            <a:endParaRPr lang="en-US" altLang="he-IL" sz="4800" b="1" dirty="0">
              <a:solidFill>
                <a:srgbClr val="990033"/>
              </a:solidFill>
            </a:endParaRPr>
          </a:p>
        </p:txBody>
      </p:sp>
      <p:sp>
        <p:nvSpPr>
          <p:cNvPr id="23556" name="Text Box 4"/>
          <p:cNvSpPr txBox="1">
            <a:spLocks noChangeArrowheads="1"/>
          </p:cNvSpPr>
          <p:nvPr/>
        </p:nvSpPr>
        <p:spPr bwMode="auto">
          <a:xfrm>
            <a:off x="4572000" y="57912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3200" b="1" dirty="0">
                <a:solidFill>
                  <a:srgbClr val="000066"/>
                </a:solidFill>
              </a:rPr>
              <a:t>התרחבות כלי דם היקפיים</a:t>
            </a:r>
            <a:endParaRPr lang="en-US" altLang="he-IL" sz="3200" b="1" dirty="0">
              <a:solidFill>
                <a:srgbClr val="000066"/>
              </a:solidFill>
            </a:endParaRPr>
          </a:p>
        </p:txBody>
      </p:sp>
      <p:sp>
        <p:nvSpPr>
          <p:cNvPr id="23557" name="Text Box 5"/>
          <p:cNvSpPr txBox="1">
            <a:spLocks noChangeArrowheads="1"/>
          </p:cNvSpPr>
          <p:nvPr/>
        </p:nvSpPr>
        <p:spPr bwMode="auto">
          <a:xfrm>
            <a:off x="76200" y="4419600"/>
            <a:ext cx="335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3200" b="1" dirty="0">
                <a:solidFill>
                  <a:srgbClr val="000066"/>
                </a:solidFill>
              </a:rPr>
              <a:t>עליה בקצב נשימה</a:t>
            </a:r>
            <a:endParaRPr lang="en-US" altLang="he-IL" sz="3200" b="1" dirty="0">
              <a:solidFill>
                <a:srgbClr val="000066"/>
              </a:solidFill>
            </a:endParaRPr>
          </a:p>
        </p:txBody>
      </p:sp>
      <p:sp>
        <p:nvSpPr>
          <p:cNvPr id="23558" name="Text Box 6"/>
          <p:cNvSpPr txBox="1">
            <a:spLocks noChangeArrowheads="1"/>
          </p:cNvSpPr>
          <p:nvPr/>
        </p:nvSpPr>
        <p:spPr bwMode="auto">
          <a:xfrm>
            <a:off x="228600" y="32004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3200" b="1" dirty="0">
                <a:solidFill>
                  <a:srgbClr val="000066"/>
                </a:solidFill>
              </a:rPr>
              <a:t>ירידה</a:t>
            </a:r>
            <a:r>
              <a:rPr lang="he-IL" altLang="he-IL" sz="3200" b="1" dirty="0">
                <a:solidFill>
                  <a:prstClr val="white"/>
                </a:solidFill>
              </a:rPr>
              <a:t> </a:t>
            </a:r>
            <a:r>
              <a:rPr lang="he-IL" altLang="he-IL" sz="3200" b="1" dirty="0">
                <a:solidFill>
                  <a:srgbClr val="000066"/>
                </a:solidFill>
              </a:rPr>
              <a:t>במטבוליזם</a:t>
            </a:r>
            <a:endParaRPr lang="en-US" altLang="he-IL" sz="3200" b="1" dirty="0">
              <a:solidFill>
                <a:srgbClr val="000066"/>
              </a:solidFill>
            </a:endParaRPr>
          </a:p>
        </p:txBody>
      </p:sp>
      <p:sp>
        <p:nvSpPr>
          <p:cNvPr id="23559" name="Text Box 7"/>
          <p:cNvSpPr txBox="1">
            <a:spLocks noChangeArrowheads="1"/>
          </p:cNvSpPr>
          <p:nvPr/>
        </p:nvSpPr>
        <p:spPr bwMode="auto">
          <a:xfrm>
            <a:off x="76200" y="57150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3200" b="1" dirty="0">
                <a:solidFill>
                  <a:srgbClr val="000066"/>
                </a:solidFill>
              </a:rPr>
              <a:t>עליה בזרימת הדם ההיקפית</a:t>
            </a:r>
            <a:endParaRPr lang="en-US" altLang="he-IL" sz="3200" b="1" dirty="0">
              <a:solidFill>
                <a:srgbClr val="000066"/>
              </a:solidFill>
            </a:endParaRPr>
          </a:p>
        </p:txBody>
      </p:sp>
      <p:sp>
        <p:nvSpPr>
          <p:cNvPr id="23563" name="Text Box 11"/>
          <p:cNvSpPr txBox="1">
            <a:spLocks noChangeArrowheads="1"/>
          </p:cNvSpPr>
          <p:nvPr/>
        </p:nvSpPr>
        <p:spPr bwMode="auto">
          <a:xfrm>
            <a:off x="6781800" y="28956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3200" b="1" dirty="0">
                <a:solidFill>
                  <a:srgbClr val="000066"/>
                </a:solidFill>
              </a:rPr>
              <a:t>עליה בהזעה</a:t>
            </a:r>
            <a:endParaRPr lang="en-US" altLang="he-IL" sz="3200" b="1" dirty="0">
              <a:solidFill>
                <a:srgbClr val="000066"/>
              </a:solidFill>
            </a:endParaRPr>
          </a:p>
        </p:txBody>
      </p:sp>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146645" y="471587"/>
            <a:ext cx="1605955" cy="1605955"/>
          </a:xfrm>
          <a:prstGeom prst="rect">
            <a:avLst/>
          </a:prstGeom>
        </p:spPr>
      </p:pic>
    </p:spTree>
    <p:extLst>
      <p:ext uri="{BB962C8B-B14F-4D97-AF65-F5344CB8AC3E}">
        <p14:creationId xmlns:p14="http://schemas.microsoft.com/office/powerpoint/2010/main" val="15052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type="title"/>
          </p:nvPr>
        </p:nvSpPr>
        <p:spPr>
          <a:xfrm>
            <a:off x="684213" y="333375"/>
            <a:ext cx="7772400" cy="1143000"/>
          </a:xfrm>
        </p:spPr>
        <p:txBody>
          <a:bodyPr/>
          <a:lstStyle/>
          <a:p>
            <a:r>
              <a:rPr lang="he-IL" altLang="he-IL" sz="4800" b="1" dirty="0">
                <a:solidFill>
                  <a:srgbClr val="990033"/>
                </a:solidFill>
                <a:cs typeface="Narkisim" panose="020E0502050101010101" pitchFamily="34" charset="-79"/>
              </a:rPr>
              <a:t>בקרת ויסות החום</a:t>
            </a:r>
            <a:endParaRPr lang="en-GB" altLang="he-IL" sz="4800" b="1" dirty="0">
              <a:solidFill>
                <a:srgbClr val="990033"/>
              </a:solidFill>
              <a:cs typeface="Narkisim" panose="020E0502050101010101" pitchFamily="34" charset="-79"/>
            </a:endParaRPr>
          </a:p>
        </p:txBody>
      </p:sp>
      <p:pic>
        <p:nvPicPr>
          <p:cNvPr id="19460" name="Picture 4" descr="6"/>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684213" y="1484313"/>
            <a:ext cx="7667625" cy="47482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4" name="Text Box 8"/>
          <p:cNvSpPr txBox="1">
            <a:spLocks noChangeArrowheads="1"/>
          </p:cNvSpPr>
          <p:nvPr/>
        </p:nvSpPr>
        <p:spPr bwMode="auto">
          <a:xfrm>
            <a:off x="1331913" y="6381750"/>
            <a:ext cx="6192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dirty="0">
                <a:solidFill>
                  <a:prstClr val="black"/>
                </a:solidFill>
              </a:rPr>
              <a:t>התמונה נלקחה מתוך הפיזיולוגיה של המאמץ נייס ענבר</a:t>
            </a:r>
            <a:endParaRPr lang="en-GB" altLang="he-IL" dirty="0">
              <a:solidFill>
                <a:prstClr val="black"/>
              </a:solidFill>
            </a:endParaRPr>
          </a:p>
        </p:txBody>
      </p:sp>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81956" y="183569"/>
            <a:ext cx="1346375" cy="1130351"/>
          </a:xfrm>
          <a:prstGeom prst="rect">
            <a:avLst/>
          </a:prstGeom>
        </p:spPr>
      </p:pic>
    </p:spTree>
    <p:extLst>
      <p:ext uri="{BB962C8B-B14F-4D97-AF65-F5344CB8AC3E}">
        <p14:creationId xmlns:p14="http://schemas.microsoft.com/office/powerpoint/2010/main" val="3737737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6"/>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619250" y="260350"/>
            <a:ext cx="5727700" cy="6237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7"/>
          <p:cNvSpPr txBox="1">
            <a:spLocks noChangeArrowheads="1"/>
          </p:cNvSpPr>
          <p:nvPr/>
        </p:nvSpPr>
        <p:spPr bwMode="auto">
          <a:xfrm>
            <a:off x="2843808" y="6497638"/>
            <a:ext cx="61928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1200" i="1" dirty="0">
                <a:solidFill>
                  <a:prstClr val="black"/>
                </a:solidFill>
              </a:rPr>
              <a:t>התמונה נלקחה מתוך הפיזיולוגיה של המאמץ נייס ענבר</a:t>
            </a:r>
            <a:endParaRPr lang="en-GB" altLang="he-IL" sz="1200" i="1" dirty="0">
              <a:solidFill>
                <a:prstClr val="black"/>
              </a:solidFill>
            </a:endParaRPr>
          </a:p>
        </p:txBody>
      </p:sp>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5936" y="3306763"/>
            <a:ext cx="1512167" cy="1274365"/>
          </a:xfrm>
          <a:prstGeom prst="rect">
            <a:avLst/>
          </a:prstGeom>
        </p:spPr>
      </p:pic>
    </p:spTree>
    <p:extLst>
      <p:ext uri="{BB962C8B-B14F-4D97-AF65-F5344CB8AC3E}">
        <p14:creationId xmlns:p14="http://schemas.microsoft.com/office/powerpoint/2010/main" val="757908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9" name="Group 13"/>
          <p:cNvGrpSpPr>
            <a:grpSpLocks/>
          </p:cNvGrpSpPr>
          <p:nvPr/>
        </p:nvGrpSpPr>
        <p:grpSpPr bwMode="auto">
          <a:xfrm>
            <a:off x="395288" y="188913"/>
            <a:ext cx="6096000" cy="6629400"/>
            <a:chOff x="480" y="144"/>
            <a:chExt cx="3840" cy="4176"/>
          </a:xfrm>
        </p:grpSpPr>
        <p:pic>
          <p:nvPicPr>
            <p:cNvPr id="9222" name="Picture 6" descr="SO0138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 y="2648"/>
              <a:ext cx="1501" cy="167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j0258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 y="768"/>
              <a:ext cx="1604" cy="3290"/>
            </a:xfrm>
            <a:prstGeom prst="rect">
              <a:avLst/>
            </a:prstGeom>
            <a:noFill/>
            <a:extLst>
              <a:ext uri="{909E8E84-426E-40DD-AFC4-6F175D3DCCD1}">
                <a14:hiddenFill xmlns:a14="http://schemas.microsoft.com/office/drawing/2010/main">
                  <a:solidFill>
                    <a:srgbClr val="FFFFFF"/>
                  </a:solidFill>
                </a14:hiddenFill>
              </a:ext>
            </a:extLst>
          </p:spPr>
        </p:pic>
        <p:sp>
          <p:nvSpPr>
            <p:cNvPr id="9223" name="Text Box 7"/>
            <p:cNvSpPr txBox="1">
              <a:spLocks noChangeArrowheads="1"/>
            </p:cNvSpPr>
            <p:nvPr/>
          </p:nvSpPr>
          <p:spPr bwMode="auto">
            <a:xfrm>
              <a:off x="912" y="144"/>
              <a:ext cx="3408"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4400" b="1" dirty="0">
                  <a:solidFill>
                    <a:srgbClr val="33CCFF"/>
                  </a:solidFill>
                </a:rPr>
                <a:t>ויסות בתנאי קור</a:t>
              </a:r>
              <a:endParaRPr lang="en-US" altLang="he-IL" sz="4400" b="1" dirty="0">
                <a:solidFill>
                  <a:srgbClr val="33CCFF"/>
                </a:solidFill>
              </a:endParaRPr>
            </a:p>
          </p:txBody>
        </p:sp>
      </p:grpSp>
      <p:sp>
        <p:nvSpPr>
          <p:cNvPr id="9224" name="Text Box 8"/>
          <p:cNvSpPr txBox="1">
            <a:spLocks noChangeArrowheads="1"/>
          </p:cNvSpPr>
          <p:nvPr/>
        </p:nvSpPr>
        <p:spPr bwMode="auto">
          <a:xfrm>
            <a:off x="3635375" y="5788957"/>
            <a:ext cx="4594225" cy="52322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2800" b="1" dirty="0">
                <a:solidFill>
                  <a:prstClr val="white"/>
                </a:solidFill>
              </a:rPr>
              <a:t>ירידה בזרימת הדם ההיקפית</a:t>
            </a:r>
            <a:endParaRPr lang="en-US" altLang="he-IL" sz="2800" b="1" dirty="0">
              <a:solidFill>
                <a:prstClr val="white"/>
              </a:solidFill>
            </a:endParaRPr>
          </a:p>
        </p:txBody>
      </p:sp>
      <p:sp>
        <p:nvSpPr>
          <p:cNvPr id="9225" name="Text Box 9"/>
          <p:cNvSpPr txBox="1">
            <a:spLocks noChangeArrowheads="1"/>
          </p:cNvSpPr>
          <p:nvPr/>
        </p:nvSpPr>
        <p:spPr bwMode="auto">
          <a:xfrm>
            <a:off x="6011863" y="2060575"/>
            <a:ext cx="2119312" cy="52322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2800" b="1" dirty="0">
                <a:solidFill>
                  <a:prstClr val="white"/>
                </a:solidFill>
              </a:rPr>
              <a:t>רעד שרירים</a:t>
            </a:r>
            <a:endParaRPr lang="en-US" altLang="he-IL" sz="2800" b="1" dirty="0">
              <a:solidFill>
                <a:prstClr val="white"/>
              </a:solidFill>
            </a:endParaRPr>
          </a:p>
        </p:txBody>
      </p:sp>
      <p:sp>
        <p:nvSpPr>
          <p:cNvPr id="9226" name="Text Box 10"/>
          <p:cNvSpPr txBox="1">
            <a:spLocks noChangeArrowheads="1"/>
          </p:cNvSpPr>
          <p:nvPr/>
        </p:nvSpPr>
        <p:spPr bwMode="auto">
          <a:xfrm>
            <a:off x="5435600" y="2895600"/>
            <a:ext cx="2717800" cy="52322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2800" b="1" dirty="0">
                <a:solidFill>
                  <a:prstClr val="white"/>
                </a:solidFill>
              </a:rPr>
              <a:t>עליה במטבוליזם</a:t>
            </a:r>
            <a:endParaRPr lang="en-US" altLang="he-IL" sz="2800" b="1" dirty="0">
              <a:solidFill>
                <a:prstClr val="white"/>
              </a:solidFill>
            </a:endParaRPr>
          </a:p>
        </p:txBody>
      </p:sp>
      <p:sp>
        <p:nvSpPr>
          <p:cNvPr id="9227" name="Text Box 11"/>
          <p:cNvSpPr txBox="1">
            <a:spLocks noChangeArrowheads="1"/>
          </p:cNvSpPr>
          <p:nvPr/>
        </p:nvSpPr>
        <p:spPr bwMode="auto">
          <a:xfrm>
            <a:off x="4716463" y="3733800"/>
            <a:ext cx="3513137" cy="52322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2800" b="1" dirty="0">
                <a:solidFill>
                  <a:prstClr val="white"/>
                </a:solidFill>
              </a:rPr>
              <a:t>ירידה בקצב הנשימה</a:t>
            </a:r>
            <a:endParaRPr lang="en-US" altLang="he-IL" sz="2800" b="1" dirty="0">
              <a:solidFill>
                <a:prstClr val="white"/>
              </a:solidFill>
            </a:endParaRPr>
          </a:p>
        </p:txBody>
      </p:sp>
      <p:sp>
        <p:nvSpPr>
          <p:cNvPr id="9228" name="Text Box 12"/>
          <p:cNvSpPr txBox="1">
            <a:spLocks noChangeArrowheads="1"/>
          </p:cNvSpPr>
          <p:nvPr/>
        </p:nvSpPr>
        <p:spPr bwMode="auto">
          <a:xfrm>
            <a:off x="3924300" y="4572000"/>
            <a:ext cx="4305300" cy="52322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fontAlgn="base">
              <a:spcBef>
                <a:spcPct val="50000"/>
              </a:spcBef>
              <a:spcAft>
                <a:spcPct val="0"/>
              </a:spcAft>
            </a:pPr>
            <a:r>
              <a:rPr lang="he-IL" altLang="he-IL" sz="2800" b="1" dirty="0">
                <a:solidFill>
                  <a:prstClr val="white"/>
                </a:solidFill>
              </a:rPr>
              <a:t>התכווצות כלי דם היקפיים</a:t>
            </a:r>
            <a:endParaRPr lang="en-US" altLang="he-IL" sz="2800" b="1" dirty="0">
              <a:solidFill>
                <a:prstClr val="white"/>
              </a:solidFill>
            </a:endParaRPr>
          </a:p>
        </p:txBody>
      </p:sp>
    </p:spTree>
    <p:extLst>
      <p:ext uri="{BB962C8B-B14F-4D97-AF65-F5344CB8AC3E}">
        <p14:creationId xmlns:p14="http://schemas.microsoft.com/office/powerpoint/2010/main" val="3636491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4"/>
          <a:srcRect t="11151" b="77299"/>
          <a:stretch/>
        </p:blipFill>
        <p:spPr>
          <a:xfrm>
            <a:off x="904538" y="548680"/>
            <a:ext cx="7513089" cy="1368152"/>
          </a:xfrm>
          <a:prstGeom prst="rect">
            <a:avLst/>
          </a:prstGeom>
        </p:spPr>
      </p:pic>
      <p:pic>
        <p:nvPicPr>
          <p:cNvPr id="5" name="תמונה 4"/>
          <p:cNvPicPr>
            <a:picLocks noChangeAspect="1"/>
          </p:cNvPicPr>
          <p:nvPr/>
        </p:nvPicPr>
        <p:blipFill>
          <a:blip r:embed="rId5"/>
          <a:stretch>
            <a:fillRect/>
          </a:stretch>
        </p:blipFill>
        <p:spPr>
          <a:xfrm>
            <a:off x="395536" y="2492896"/>
            <a:ext cx="4780849" cy="3654152"/>
          </a:xfrm>
          <a:prstGeom prst="rect">
            <a:avLst/>
          </a:prstGeom>
        </p:spPr>
      </p:pic>
      <p:pic>
        <p:nvPicPr>
          <p:cNvPr id="7" name="תמונה 6"/>
          <p:cNvPicPr>
            <a:picLocks noChangeAspect="1"/>
          </p:cNvPicPr>
          <p:nvPr/>
        </p:nvPicPr>
        <p:blipFill>
          <a:blip r:embed="rId6"/>
          <a:stretch>
            <a:fillRect/>
          </a:stretch>
        </p:blipFill>
        <p:spPr>
          <a:xfrm>
            <a:off x="5669559" y="4381987"/>
            <a:ext cx="3134898" cy="2014339"/>
          </a:xfrm>
          <a:prstGeom prst="rect">
            <a:avLst/>
          </a:prstGeom>
        </p:spPr>
      </p:pic>
      <p:pic>
        <p:nvPicPr>
          <p:cNvPr id="3074" name="Picture 2" descr="אבא יש רק אחד"/>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1990051"/>
            <a:ext cx="3080329" cy="2052505"/>
          </a:xfrm>
          <a:prstGeom prst="rect">
            <a:avLst/>
          </a:prstGeom>
          <a:noFill/>
          <a:extLst>
            <a:ext uri="{909E8E84-426E-40DD-AFC4-6F175D3DCCD1}">
              <a14:hiddenFill xmlns:a14="http://schemas.microsoft.com/office/drawing/2010/main">
                <a:solidFill>
                  <a:srgbClr val="FFFFFF"/>
                </a:solidFill>
              </a14:hiddenFill>
            </a:ext>
          </a:extLst>
        </p:spPr>
      </p:pic>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flipV="1">
            <a:off x="539552" y="717610"/>
            <a:ext cx="1173907" cy="1173907"/>
          </a:xfrm>
          <a:prstGeom prst="rect">
            <a:avLst/>
          </a:prstGeom>
        </p:spPr>
      </p:pic>
    </p:spTree>
    <p:extLst>
      <p:ext uri="{BB962C8B-B14F-4D97-AF65-F5344CB8AC3E}">
        <p14:creationId xmlns:p14="http://schemas.microsoft.com/office/powerpoint/2010/main" val="73499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60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BFFCB4E3-DC24-4A30-8016-C5E937BEE1D0}" type="slidenum">
              <a:rPr lang="en-US" smtClean="0"/>
              <a:pPr/>
              <a:t>28</a:t>
            </a:fld>
            <a:endParaRPr lang="en-US" dirty="0"/>
          </a:p>
        </p:txBody>
      </p:sp>
      <p:sp>
        <p:nvSpPr>
          <p:cNvPr id="3" name="מלבן 2"/>
          <p:cNvSpPr/>
          <p:nvPr/>
        </p:nvSpPr>
        <p:spPr>
          <a:xfrm>
            <a:off x="168341" y="3501008"/>
            <a:ext cx="8676456" cy="3410164"/>
          </a:xfrm>
          <a:prstGeom prst="rect">
            <a:avLst/>
          </a:prstGeom>
        </p:spPr>
        <p:txBody>
          <a:bodyPr wrap="square">
            <a:spAutoFit/>
          </a:bodyPr>
          <a:lstStyle/>
          <a:p>
            <a:pPr algn="r" rtl="1">
              <a:lnSpc>
                <a:spcPct val="115000"/>
              </a:lnSpc>
              <a:spcAft>
                <a:spcPts val="1000"/>
              </a:spcAft>
            </a:pPr>
            <a:r>
              <a:rPr lang="he-IL" dirty="0" smtClean="0">
                <a:latin typeface="Calibri" panose="020F0502020204030204" pitchFamily="34" charset="0"/>
                <a:ea typeface="Calibri" panose="020F0502020204030204" pitchFamily="34" charset="0"/>
                <a:cs typeface="Arial" panose="020B0604020202020204" pitchFamily="34" charset="0"/>
              </a:rPr>
              <a:t>חד </a:t>
            </a:r>
            <a:r>
              <a:rPr lang="he-IL" dirty="0">
                <a:latin typeface="Calibri" panose="020F0502020204030204" pitchFamily="34" charset="0"/>
                <a:ea typeface="Calibri" panose="020F0502020204030204" pitchFamily="34" charset="0"/>
                <a:cs typeface="Arial" panose="020B0604020202020204" pitchFamily="34" charset="0"/>
              </a:rPr>
              <a:t>סוכר (גלוקוז, פרוקטוז, </a:t>
            </a:r>
            <a:r>
              <a:rPr lang="he-IL" dirty="0" smtClean="0">
                <a:latin typeface="Calibri" panose="020F0502020204030204" pitchFamily="34" charset="0"/>
                <a:ea typeface="Calibri" panose="020F0502020204030204" pitchFamily="34" charset="0"/>
                <a:cs typeface="Arial" panose="020B0604020202020204" pitchFamily="34" charset="0"/>
              </a:rPr>
              <a:t>גלקטוז)</a:t>
            </a:r>
          </a:p>
          <a:p>
            <a:pPr algn="r" rtl="1">
              <a:lnSpc>
                <a:spcPct val="115000"/>
              </a:lnSpc>
              <a:spcAft>
                <a:spcPts val="1000"/>
              </a:spcAft>
            </a:pPr>
            <a:r>
              <a:rPr lang="he-IL" dirty="0" smtClean="0">
                <a:latin typeface="Calibri" panose="020F0502020204030204" pitchFamily="34" charset="0"/>
                <a:ea typeface="Calibri" panose="020F0502020204030204" pitchFamily="34" charset="0"/>
                <a:cs typeface="Arial" panose="020B0604020202020204" pitchFamily="34" charset="0"/>
              </a:rPr>
              <a:t>דו </a:t>
            </a:r>
            <a:r>
              <a:rPr lang="he-IL" dirty="0">
                <a:latin typeface="Calibri" panose="020F0502020204030204" pitchFamily="34" charset="0"/>
                <a:ea typeface="Calibri" panose="020F0502020204030204" pitchFamily="34" charset="0"/>
                <a:cs typeface="Arial" panose="020B0604020202020204" pitchFamily="34" charset="0"/>
              </a:rPr>
              <a:t>סוכר (סוכרוז- מהצמח, לקטוז- מהיונקים) </a:t>
            </a:r>
            <a:endParaRPr lang="he-IL" dirty="0" smtClean="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dirty="0" smtClean="0">
                <a:latin typeface="Calibri" panose="020F0502020204030204" pitchFamily="34" charset="0"/>
                <a:ea typeface="Calibri" panose="020F0502020204030204" pitchFamily="34" charset="0"/>
                <a:cs typeface="Arial" panose="020B0604020202020204" pitchFamily="34" charset="0"/>
              </a:rPr>
              <a:t>רב </a:t>
            </a:r>
            <a:r>
              <a:rPr lang="he-IL" dirty="0">
                <a:latin typeface="Calibri" panose="020F0502020204030204" pitchFamily="34" charset="0"/>
                <a:ea typeface="Calibri" panose="020F0502020204030204" pitchFamily="34" charset="0"/>
                <a:cs typeface="Arial" panose="020B0604020202020204" pitchFamily="34" charset="0"/>
              </a:rPr>
              <a:t>סוכר (</a:t>
            </a:r>
            <a:r>
              <a:rPr lang="he-IL" dirty="0" err="1" smtClean="0">
                <a:latin typeface="Calibri" panose="020F0502020204030204" pitchFamily="34" charset="0"/>
                <a:ea typeface="Calibri" panose="020F0502020204030204" pitchFamily="34" charset="0"/>
                <a:cs typeface="Arial" panose="020B0604020202020204" pitchFamily="34" charset="0"/>
              </a:rPr>
              <a:t>עמילן,גליקוגן</a:t>
            </a:r>
            <a:r>
              <a:rPr lang="he-IL" dirty="0" smtClean="0">
                <a:latin typeface="Calibri" panose="020F0502020204030204" pitchFamily="34" charset="0"/>
                <a:ea typeface="Calibri" panose="020F0502020204030204" pitchFamily="34" charset="0"/>
                <a:cs typeface="Arial" panose="020B0604020202020204" pitchFamily="34" charset="0"/>
              </a:rPr>
              <a:t>,  </a:t>
            </a:r>
            <a:r>
              <a:rPr lang="he-IL" dirty="0">
                <a:latin typeface="Calibri" panose="020F0502020204030204" pitchFamily="34" charset="0"/>
                <a:ea typeface="Calibri" panose="020F0502020204030204" pitchFamily="34" charset="0"/>
                <a:cs typeface="Arial" panose="020B0604020202020204" pitchFamily="34" charset="0"/>
              </a:rPr>
              <a:t>תאית). </a:t>
            </a:r>
            <a:endParaRPr lang="en-US" dirty="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dirty="0">
                <a:latin typeface="Calibri" panose="020F0502020204030204" pitchFamily="34" charset="0"/>
                <a:ea typeface="Calibri" panose="020F0502020204030204" pitchFamily="34" charset="0"/>
                <a:cs typeface="Arial" panose="020B0604020202020204" pitchFamily="34" charset="0"/>
              </a:rPr>
              <a:t>לסוכר יש שתי תכונות מאוד חשובות- הוא מתוק ומסיס במים</a:t>
            </a:r>
            <a:r>
              <a:rPr lang="he-IL" dirty="0" smtClean="0">
                <a:latin typeface="Calibri" panose="020F0502020204030204" pitchFamily="34" charset="0"/>
                <a:ea typeface="Calibri" panose="020F0502020204030204" pitchFamily="34" charset="0"/>
                <a:cs typeface="Arial" panose="020B0604020202020204" pitchFamily="34" charset="0"/>
              </a:rPr>
              <a:t>.</a:t>
            </a:r>
          </a:p>
          <a:p>
            <a:pPr algn="r" rtl="1">
              <a:lnSpc>
                <a:spcPct val="115000"/>
              </a:lnSpc>
              <a:spcAft>
                <a:spcPts val="1000"/>
              </a:spcAft>
            </a:pPr>
            <a:r>
              <a:rPr lang="he-IL" dirty="0" smtClean="0">
                <a:latin typeface="Calibri" panose="020F0502020204030204" pitchFamily="34" charset="0"/>
                <a:ea typeface="Calibri" panose="020F0502020204030204" pitchFamily="34" charset="0"/>
                <a:cs typeface="Arial" panose="020B0604020202020204" pitchFamily="34" charset="0"/>
              </a:rPr>
              <a:t> </a:t>
            </a:r>
            <a:r>
              <a:rPr lang="he-IL" dirty="0">
                <a:latin typeface="Calibri" panose="020F0502020204030204" pitchFamily="34" charset="0"/>
                <a:ea typeface="Calibri" panose="020F0502020204030204" pitchFamily="34" charset="0"/>
                <a:cs typeface="Arial" panose="020B0604020202020204" pitchFamily="34" charset="0"/>
              </a:rPr>
              <a:t>לעומת זאת, העמילן לא מתוק ולא מסיס במים.</a:t>
            </a:r>
            <a:endParaRPr lang="en-US" dirty="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dirty="0">
                <a:latin typeface="Calibri" panose="020F0502020204030204" pitchFamily="34" charset="0"/>
                <a:ea typeface="Calibri" panose="020F0502020204030204" pitchFamily="34" charset="0"/>
                <a:cs typeface="Arial" panose="020B0604020202020204" pitchFamily="34" charset="0"/>
              </a:rPr>
              <a:t>לכל החד סוכרים יש את אותם אטומים, ההבדל הוא בסדר שלהם.</a:t>
            </a:r>
            <a:endParaRPr lang="en-US" dirty="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dirty="0">
                <a:latin typeface="Calibri" panose="020F0502020204030204" pitchFamily="34" charset="0"/>
                <a:ea typeface="Calibri" panose="020F0502020204030204" pitchFamily="34" charset="0"/>
                <a:cs typeface="Arial" panose="020B0604020202020204" pitchFamily="34" charset="0"/>
              </a:rPr>
              <a:t>כשלוקחים שני חד סוכרים ומחברים ביניהם לדו סוכר אחד בקשר גליקוזידי, משתחררת מולקולת מים </a:t>
            </a:r>
            <a:r>
              <a:rPr lang="he-IL" dirty="0" smtClean="0">
                <a:latin typeface="Calibri" panose="020F0502020204030204" pitchFamily="34" charset="0"/>
                <a:ea typeface="Calibri" panose="020F0502020204030204" pitchFamily="34" charset="0"/>
                <a:cs typeface="Arial" panose="020B0604020202020204" pitchFamily="34" charset="0"/>
              </a:rPr>
              <a:t>מהחיבור (תהליך דחיסה).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p:cNvPicPr>
            <a:picLocks noChangeAspect="1"/>
          </p:cNvPicPr>
          <p:nvPr/>
        </p:nvPicPr>
        <p:blipFill>
          <a:blip r:embed="rId5"/>
          <a:stretch>
            <a:fillRect/>
          </a:stretch>
        </p:blipFill>
        <p:spPr>
          <a:xfrm>
            <a:off x="179512" y="188641"/>
            <a:ext cx="4690025" cy="3384376"/>
          </a:xfrm>
          <a:prstGeom prst="rect">
            <a:avLst/>
          </a:prstGeom>
        </p:spPr>
      </p:pic>
      <p:pic>
        <p:nvPicPr>
          <p:cNvPr id="11" name="תמונה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196623"/>
            <a:ext cx="3853408" cy="2015629"/>
          </a:xfrm>
          <a:prstGeom prst="rect">
            <a:avLst/>
          </a:prstGeom>
        </p:spPr>
      </p:pic>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611560" y="3717032"/>
            <a:ext cx="1259632" cy="1259632"/>
          </a:xfrm>
          <a:prstGeom prst="rect">
            <a:avLst/>
          </a:prstGeom>
        </p:spPr>
      </p:pic>
    </p:spTree>
    <p:extLst>
      <p:ext uri="{BB962C8B-B14F-4D97-AF65-F5344CB8AC3E}">
        <p14:creationId xmlns:p14="http://schemas.microsoft.com/office/powerpoint/2010/main" val="66017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9196"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457200" y="115888"/>
            <a:ext cx="8075613" cy="41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eaLnBrk="1" hangingPunct="1"/>
            <a:r>
              <a:rPr lang="he-IL" altLang="he-IL" sz="2000" b="1" dirty="0" smtClean="0">
                <a:solidFill>
                  <a:srgbClr val="FF6600"/>
                </a:solidFill>
              </a:rPr>
              <a:t>רב-סוכרים</a:t>
            </a:r>
            <a:endParaRPr lang="en-US" altLang="he-IL" sz="2000" b="1" dirty="0" smtClean="0">
              <a:solidFill>
                <a:srgbClr val="FF6600"/>
              </a:solidFill>
            </a:endParaRPr>
          </a:p>
        </p:txBody>
      </p:sp>
      <p:sp>
        <p:nvSpPr>
          <p:cNvPr id="6147" name="Oval 5"/>
          <p:cNvSpPr>
            <a:spLocks noChangeArrowheads="1"/>
          </p:cNvSpPr>
          <p:nvPr/>
        </p:nvSpPr>
        <p:spPr bwMode="auto">
          <a:xfrm>
            <a:off x="3779838" y="2133600"/>
            <a:ext cx="2233612" cy="719138"/>
          </a:xfrm>
          <a:prstGeom prst="ellipse">
            <a:avLst/>
          </a:prstGeom>
          <a:solidFill>
            <a:srgbClr val="1D4C72">
              <a:alpha val="67842"/>
            </a:srgb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sz="2000" b="1" dirty="0"/>
              <a:t>רב-סוכרים</a:t>
            </a:r>
            <a:endParaRPr lang="en-US" altLang="he-IL" sz="2000" b="1" dirty="0"/>
          </a:p>
        </p:txBody>
      </p:sp>
      <p:sp>
        <p:nvSpPr>
          <p:cNvPr id="30724" name="Oval 6"/>
          <p:cNvSpPr>
            <a:spLocks noChangeArrowheads="1"/>
          </p:cNvSpPr>
          <p:nvPr/>
        </p:nvSpPr>
        <p:spPr bwMode="auto">
          <a:xfrm>
            <a:off x="5797550" y="3068638"/>
            <a:ext cx="1727200" cy="936625"/>
          </a:xfrm>
          <a:prstGeom prst="ellipse">
            <a:avLst/>
          </a:prstGeom>
          <a:solidFill>
            <a:schemeClr val="bg1">
              <a:lumMod val="75000"/>
            </a:schemeClr>
          </a:solidFill>
          <a:ln w="9525">
            <a:solidFill>
              <a:schemeClr val="tx1"/>
            </a:solidFill>
            <a:round/>
            <a:headEnd/>
            <a:tailEnd/>
          </a:ln>
        </p:spPr>
        <p:txBody>
          <a:bodyPr wrap="none" anchor="ctr"/>
          <a:lstStyle/>
          <a:p>
            <a:pPr algn="ctr">
              <a:defRPr/>
            </a:pPr>
            <a:r>
              <a:rPr lang="he-IL" dirty="0"/>
              <a:t>רב-סוכרים</a:t>
            </a:r>
          </a:p>
          <a:p>
            <a:pPr algn="ctr">
              <a:defRPr/>
            </a:pPr>
            <a:r>
              <a:rPr lang="he-IL" dirty="0"/>
              <a:t>אגירתיים</a:t>
            </a:r>
            <a:endParaRPr lang="en-US" dirty="0"/>
          </a:p>
        </p:txBody>
      </p:sp>
      <p:sp>
        <p:nvSpPr>
          <p:cNvPr id="30725" name="Oval 7"/>
          <p:cNvSpPr>
            <a:spLocks noChangeArrowheads="1"/>
          </p:cNvSpPr>
          <p:nvPr/>
        </p:nvSpPr>
        <p:spPr bwMode="auto">
          <a:xfrm>
            <a:off x="1981200" y="3068638"/>
            <a:ext cx="1727200" cy="936625"/>
          </a:xfrm>
          <a:prstGeom prst="ellipse">
            <a:avLst/>
          </a:prstGeom>
          <a:solidFill>
            <a:schemeClr val="bg1">
              <a:lumMod val="75000"/>
            </a:schemeClr>
          </a:solidFill>
          <a:ln w="9525">
            <a:solidFill>
              <a:schemeClr val="tx1"/>
            </a:solidFill>
            <a:round/>
            <a:headEnd/>
            <a:tailEnd/>
          </a:ln>
        </p:spPr>
        <p:txBody>
          <a:bodyPr wrap="none" anchor="ctr"/>
          <a:lstStyle/>
          <a:p>
            <a:pPr algn="ctr">
              <a:defRPr/>
            </a:pPr>
            <a:r>
              <a:rPr lang="he-IL" dirty="0"/>
              <a:t>רב-סוכרים</a:t>
            </a:r>
          </a:p>
          <a:p>
            <a:pPr algn="ctr">
              <a:defRPr/>
            </a:pPr>
            <a:r>
              <a:rPr lang="he-IL" dirty="0"/>
              <a:t>מבניים</a:t>
            </a:r>
            <a:endParaRPr lang="en-US" dirty="0"/>
          </a:p>
        </p:txBody>
      </p:sp>
      <p:sp>
        <p:nvSpPr>
          <p:cNvPr id="6150" name="Rectangle 8"/>
          <p:cNvSpPr>
            <a:spLocks noChangeArrowheads="1"/>
          </p:cNvSpPr>
          <p:nvPr/>
        </p:nvSpPr>
        <p:spPr bwMode="auto">
          <a:xfrm>
            <a:off x="1260475" y="4652963"/>
            <a:ext cx="1295400" cy="576262"/>
          </a:xfrm>
          <a:prstGeom prst="rect">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dirty="0"/>
              <a:t>כיטין</a:t>
            </a:r>
            <a:endParaRPr lang="en-US" altLang="he-IL" dirty="0"/>
          </a:p>
        </p:txBody>
      </p:sp>
      <p:sp>
        <p:nvSpPr>
          <p:cNvPr id="6151" name="Rectangle 9"/>
          <p:cNvSpPr>
            <a:spLocks noChangeArrowheads="1"/>
          </p:cNvSpPr>
          <p:nvPr/>
        </p:nvSpPr>
        <p:spPr bwMode="auto">
          <a:xfrm>
            <a:off x="2844800" y="4652963"/>
            <a:ext cx="1295400" cy="576262"/>
          </a:xfrm>
          <a:prstGeom prst="rect">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dirty="0"/>
              <a:t>תאית (</a:t>
            </a:r>
            <a:r>
              <a:rPr lang="he-IL" altLang="he-IL" dirty="0" err="1"/>
              <a:t>צלולוז</a:t>
            </a:r>
            <a:r>
              <a:rPr lang="he-IL" altLang="he-IL" dirty="0"/>
              <a:t>)</a:t>
            </a:r>
            <a:endParaRPr lang="en-US" altLang="he-IL" dirty="0"/>
          </a:p>
        </p:txBody>
      </p:sp>
      <p:sp>
        <p:nvSpPr>
          <p:cNvPr id="6152" name="Rectangle 10"/>
          <p:cNvSpPr>
            <a:spLocks noChangeArrowheads="1"/>
          </p:cNvSpPr>
          <p:nvPr/>
        </p:nvSpPr>
        <p:spPr bwMode="auto">
          <a:xfrm>
            <a:off x="5221288" y="4581525"/>
            <a:ext cx="1295400" cy="576263"/>
          </a:xfrm>
          <a:prstGeom prst="rect">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a:t>עמילן, בצומח</a:t>
            </a:r>
            <a:endParaRPr lang="en-US" altLang="he-IL"/>
          </a:p>
        </p:txBody>
      </p:sp>
      <p:sp>
        <p:nvSpPr>
          <p:cNvPr id="6153" name="Rectangle 11"/>
          <p:cNvSpPr>
            <a:spLocks noChangeArrowheads="1"/>
          </p:cNvSpPr>
          <p:nvPr/>
        </p:nvSpPr>
        <p:spPr bwMode="auto">
          <a:xfrm>
            <a:off x="6805613" y="4581525"/>
            <a:ext cx="1295400" cy="576263"/>
          </a:xfrm>
          <a:prstGeom prst="rect">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a:t>גליקוגן, בחי</a:t>
            </a:r>
            <a:endParaRPr lang="en-US" altLang="he-IL"/>
          </a:p>
        </p:txBody>
      </p:sp>
      <p:sp>
        <p:nvSpPr>
          <p:cNvPr id="30730" name="Rectangle 12"/>
          <p:cNvSpPr>
            <a:spLocks noChangeArrowheads="1"/>
          </p:cNvSpPr>
          <p:nvPr/>
        </p:nvSpPr>
        <p:spPr bwMode="auto">
          <a:xfrm>
            <a:off x="4645025" y="6094413"/>
            <a:ext cx="1081088" cy="503237"/>
          </a:xfrm>
          <a:prstGeom prst="rect">
            <a:avLst/>
          </a:prstGeom>
          <a:solidFill>
            <a:schemeClr val="bg1">
              <a:lumMod val="85000"/>
            </a:schemeClr>
          </a:solidFill>
          <a:ln w="9525">
            <a:solidFill>
              <a:schemeClr val="tx1"/>
            </a:solidFill>
            <a:miter lim="800000"/>
            <a:headEnd/>
            <a:tailEnd/>
          </a:ln>
        </p:spPr>
        <p:txBody>
          <a:bodyPr wrap="none" anchor="ctr"/>
          <a:lstStyle/>
          <a:p>
            <a:pPr algn="ctr">
              <a:defRPr/>
            </a:pPr>
            <a:r>
              <a:rPr lang="he-IL" dirty="0"/>
              <a:t>עמילופקטין</a:t>
            </a:r>
            <a:endParaRPr lang="en-US" dirty="0"/>
          </a:p>
        </p:txBody>
      </p:sp>
      <p:sp>
        <p:nvSpPr>
          <p:cNvPr id="30731" name="Rectangle 13"/>
          <p:cNvSpPr>
            <a:spLocks noChangeArrowheads="1"/>
          </p:cNvSpPr>
          <p:nvPr/>
        </p:nvSpPr>
        <p:spPr bwMode="auto">
          <a:xfrm>
            <a:off x="5868988" y="6094413"/>
            <a:ext cx="1081087" cy="503237"/>
          </a:xfrm>
          <a:prstGeom prst="rect">
            <a:avLst/>
          </a:prstGeom>
          <a:solidFill>
            <a:schemeClr val="bg1">
              <a:lumMod val="85000"/>
            </a:schemeClr>
          </a:solidFill>
          <a:ln w="9525">
            <a:solidFill>
              <a:schemeClr val="tx1"/>
            </a:solidFill>
            <a:miter lim="800000"/>
            <a:headEnd/>
            <a:tailEnd/>
          </a:ln>
        </p:spPr>
        <p:txBody>
          <a:bodyPr wrap="none" anchor="ctr"/>
          <a:lstStyle/>
          <a:p>
            <a:pPr algn="ctr">
              <a:defRPr/>
            </a:pPr>
            <a:r>
              <a:rPr lang="he-IL" dirty="0"/>
              <a:t>עמילוז</a:t>
            </a:r>
            <a:endParaRPr lang="en-US" dirty="0"/>
          </a:p>
        </p:txBody>
      </p:sp>
      <p:sp>
        <p:nvSpPr>
          <p:cNvPr id="6156" name="Line 14"/>
          <p:cNvSpPr>
            <a:spLocks noChangeShapeType="1"/>
          </p:cNvSpPr>
          <p:nvPr/>
        </p:nvSpPr>
        <p:spPr bwMode="auto">
          <a:xfrm flipH="1">
            <a:off x="3708400" y="2852738"/>
            <a:ext cx="5762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57" name="Line 15"/>
          <p:cNvSpPr>
            <a:spLocks noChangeShapeType="1"/>
          </p:cNvSpPr>
          <p:nvPr/>
        </p:nvSpPr>
        <p:spPr bwMode="auto">
          <a:xfrm>
            <a:off x="5508625" y="2852738"/>
            <a:ext cx="43180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58" name="Line 16"/>
          <p:cNvSpPr>
            <a:spLocks noChangeShapeType="1"/>
          </p:cNvSpPr>
          <p:nvPr/>
        </p:nvSpPr>
        <p:spPr bwMode="auto">
          <a:xfrm flipH="1">
            <a:off x="6013450" y="4076700"/>
            <a:ext cx="287338"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59" name="Line 17"/>
          <p:cNvSpPr>
            <a:spLocks noChangeShapeType="1"/>
          </p:cNvSpPr>
          <p:nvPr/>
        </p:nvSpPr>
        <p:spPr bwMode="auto">
          <a:xfrm>
            <a:off x="7021513" y="4076700"/>
            <a:ext cx="21590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60" name="Line 18"/>
          <p:cNvSpPr>
            <a:spLocks noChangeShapeType="1"/>
          </p:cNvSpPr>
          <p:nvPr/>
        </p:nvSpPr>
        <p:spPr bwMode="auto">
          <a:xfrm flipH="1">
            <a:off x="2124075" y="4076700"/>
            <a:ext cx="360363" cy="433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61" name="Line 19"/>
          <p:cNvSpPr>
            <a:spLocks noChangeShapeType="1"/>
          </p:cNvSpPr>
          <p:nvPr/>
        </p:nvSpPr>
        <p:spPr bwMode="auto">
          <a:xfrm>
            <a:off x="3132138" y="4076700"/>
            <a:ext cx="288925" cy="433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62" name="Line 20"/>
          <p:cNvSpPr>
            <a:spLocks noChangeShapeType="1"/>
          </p:cNvSpPr>
          <p:nvPr/>
        </p:nvSpPr>
        <p:spPr bwMode="auto">
          <a:xfrm flipH="1">
            <a:off x="5221288" y="5229225"/>
            <a:ext cx="43180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63" name="Line 21"/>
          <p:cNvSpPr>
            <a:spLocks noChangeShapeType="1"/>
          </p:cNvSpPr>
          <p:nvPr/>
        </p:nvSpPr>
        <p:spPr bwMode="auto">
          <a:xfrm>
            <a:off x="6013450" y="5229225"/>
            <a:ext cx="358775"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64" name="Text Box 22"/>
          <p:cNvSpPr txBox="1">
            <a:spLocks noChangeArrowheads="1"/>
          </p:cNvSpPr>
          <p:nvPr/>
        </p:nvSpPr>
        <p:spPr bwMode="auto">
          <a:xfrm>
            <a:off x="6227763" y="40767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he-IL" altLang="he-IL"/>
              <a:t>דוגמאות</a:t>
            </a:r>
            <a:endParaRPr lang="en-US" altLang="he-IL"/>
          </a:p>
        </p:txBody>
      </p:sp>
      <p:sp>
        <p:nvSpPr>
          <p:cNvPr id="6165" name="Text Box 23"/>
          <p:cNvSpPr txBox="1">
            <a:spLocks noChangeArrowheads="1"/>
          </p:cNvSpPr>
          <p:nvPr/>
        </p:nvSpPr>
        <p:spPr bwMode="auto">
          <a:xfrm>
            <a:off x="2268538" y="414972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he-IL" altLang="he-IL"/>
              <a:t>דוגמאות</a:t>
            </a:r>
            <a:endParaRPr lang="en-US" altLang="he-IL"/>
          </a:p>
        </p:txBody>
      </p:sp>
      <p:sp>
        <p:nvSpPr>
          <p:cNvPr id="6166" name="Text Box 24"/>
          <p:cNvSpPr txBox="1">
            <a:spLocks noChangeArrowheads="1"/>
          </p:cNvSpPr>
          <p:nvPr/>
        </p:nvSpPr>
        <p:spPr bwMode="auto">
          <a:xfrm>
            <a:off x="5148263" y="5583238"/>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he-IL" altLang="he-IL"/>
              <a:t>מורכב מ-</a:t>
            </a:r>
            <a:endParaRPr lang="en-US" altLang="he-IL"/>
          </a:p>
        </p:txBody>
      </p:sp>
      <p:sp>
        <p:nvSpPr>
          <p:cNvPr id="23" name="Rectangle 3"/>
          <p:cNvSpPr/>
          <p:nvPr/>
        </p:nvSpPr>
        <p:spPr>
          <a:xfrm>
            <a:off x="317500" y="500063"/>
            <a:ext cx="8215313" cy="46037"/>
          </a:xfrm>
          <a:prstGeom prst="rect">
            <a:avLst/>
          </a:prstGeom>
          <a:blipFill dpi="0" rotWithShape="1">
            <a:blip r:embed="rId4"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he-IL"/>
          </a:p>
        </p:txBody>
      </p:sp>
      <p:sp>
        <p:nvSpPr>
          <p:cNvPr id="24" name="מציין מיקום של מספר שקופית 2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592371-85CC-4FBB-A2CE-BD56B7D41E20}" type="slidenum">
              <a:rPr lang="he-IL" altLang="he-IL">
                <a:solidFill>
                  <a:srgbClr val="A6A6A6"/>
                </a:solidFill>
              </a:rPr>
              <a:pPr eaLnBrk="1" hangingPunct="1"/>
              <a:t>29</a:t>
            </a:fld>
            <a:endParaRPr lang="he-IL" altLang="he-IL">
              <a:solidFill>
                <a:srgbClr val="A6A6A6"/>
              </a:solidFill>
            </a:endParaRPr>
          </a:p>
        </p:txBody>
      </p:sp>
      <p:sp>
        <p:nvSpPr>
          <p:cNvPr id="25" name="TextBox 24"/>
          <p:cNvSpPr txBox="1"/>
          <p:nvPr/>
        </p:nvSpPr>
        <p:spPr>
          <a:xfrm>
            <a:off x="107950" y="549275"/>
            <a:ext cx="8464550" cy="1512888"/>
          </a:xfrm>
          <a:prstGeom prst="rect">
            <a:avLst/>
          </a:prstGeom>
          <a:noFill/>
          <a:ln w="22225">
            <a:noFill/>
          </a:ln>
          <a:effectLst>
            <a:outerShdw sx="101000" sy="101000" algn="ctr" rotWithShape="0">
              <a:schemeClr val="bg1">
                <a:lumMod val="75000"/>
              </a:schemeClr>
            </a:outerShdw>
          </a:effectLst>
        </p:spPr>
        <p:txBody>
          <a:bodyPr/>
          <a:lstStyle/>
          <a:p>
            <a:pPr algn="r" rtl="1">
              <a:defRPr/>
            </a:pPr>
            <a:r>
              <a:rPr lang="he-IL" dirty="0"/>
              <a:t>קיימים שני סוגי רב-סוכרים: </a:t>
            </a:r>
          </a:p>
          <a:p>
            <a:pPr algn="r" rtl="1">
              <a:defRPr/>
            </a:pPr>
            <a:r>
              <a:rPr lang="he-IL" dirty="0"/>
              <a:t>א. רב-סוכרים </a:t>
            </a:r>
            <a:r>
              <a:rPr lang="he-IL" noProof="1"/>
              <a:t>אגירתיים</a:t>
            </a:r>
            <a:r>
              <a:rPr lang="he-IL" dirty="0"/>
              <a:t> - לאגירה של סוכרים בתאים, כמו עמילן בצמחים ו</a:t>
            </a:r>
            <a:r>
              <a:rPr lang="he-IL" noProof="1"/>
              <a:t>גליקוגן</a:t>
            </a:r>
            <a:r>
              <a:rPr lang="he-IL" dirty="0"/>
              <a:t> בבעלי החיים.</a:t>
            </a:r>
          </a:p>
          <a:p>
            <a:pPr algn="r" rtl="1">
              <a:defRPr/>
            </a:pPr>
            <a:r>
              <a:rPr lang="he-IL" dirty="0"/>
              <a:t>ב. רב-סוכרים מבניים - המשמשים לבנייה, כמו תאית המשמשת לבנייה של דופנות תאי צמח וכיטין המשמש לבניית השלד החיצוני והמוקשה של החרקים.</a:t>
            </a:r>
            <a:endParaRPr lang="he-IL" dirty="0">
              <a:solidFill>
                <a:srgbClr val="7F7F7F"/>
              </a:solidFill>
            </a:endParaRPr>
          </a:p>
        </p:txBody>
      </p:sp>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40856" y="1466851"/>
            <a:ext cx="1799008" cy="2232024"/>
          </a:xfrm>
          <a:prstGeom prst="rect">
            <a:avLst/>
          </a:prstGeom>
        </p:spPr>
      </p:pic>
    </p:spTree>
    <p:extLst>
      <p:ext uri="{BB962C8B-B14F-4D97-AF65-F5344CB8AC3E}">
        <p14:creationId xmlns:p14="http://schemas.microsoft.com/office/powerpoint/2010/main" val="52722842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855" y="145780"/>
            <a:ext cx="8229600" cy="1143000"/>
          </a:xfrm>
        </p:spPr>
        <p:txBody>
          <a:bodyPr>
            <a:normAutofit/>
          </a:bodyPr>
          <a:lstStyle/>
          <a:p>
            <a:pPr rtl="1"/>
            <a:r>
              <a:rPr lang="he-IL" sz="3600" dirty="0"/>
              <a:t>הרכב כימי של גוף </a:t>
            </a:r>
            <a:r>
              <a:rPr lang="he-IL" sz="3600" dirty="0" smtClean="0"/>
              <a:t>האדם</a:t>
            </a:r>
            <a:r>
              <a:rPr lang="en-US" sz="3600" dirty="0" smtClean="0"/>
              <a:t>-</a:t>
            </a:r>
            <a:r>
              <a:rPr lang="he-IL" sz="3600" dirty="0" smtClean="0"/>
              <a:t> בק"ג (של גבר ממוצע)</a:t>
            </a:r>
            <a:endParaRPr lang="he-IL" sz="3600" dirty="0"/>
          </a:p>
        </p:txBody>
      </p:sp>
      <p:graphicFrame>
        <p:nvGraphicFramePr>
          <p:cNvPr id="7" name="תרשים 6"/>
          <p:cNvGraphicFramePr/>
          <p:nvPr>
            <p:extLst>
              <p:ext uri="{D42A27DB-BD31-4B8C-83A1-F6EECF244321}">
                <p14:modId xmlns:p14="http://schemas.microsoft.com/office/powerpoint/2010/main" val="1833585195"/>
              </p:ext>
            </p:extLst>
          </p:nvPr>
        </p:nvGraphicFramePr>
        <p:xfrm>
          <a:off x="179512" y="1556792"/>
          <a:ext cx="3744416" cy="3845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טבלה 3"/>
          <p:cNvGraphicFramePr>
            <a:graphicFrameLocks noGrp="1"/>
          </p:cNvGraphicFramePr>
          <p:nvPr>
            <p:extLst>
              <p:ext uri="{D42A27DB-BD31-4B8C-83A1-F6EECF244321}">
                <p14:modId xmlns:p14="http://schemas.microsoft.com/office/powerpoint/2010/main" val="1167422487"/>
              </p:ext>
            </p:extLst>
          </p:nvPr>
        </p:nvGraphicFramePr>
        <p:xfrm>
          <a:off x="4139953" y="1556792"/>
          <a:ext cx="4727847" cy="2560320"/>
        </p:xfrm>
        <a:graphic>
          <a:graphicData uri="http://schemas.openxmlformats.org/drawingml/2006/table">
            <a:tbl>
              <a:tblPr rtl="1" firstRow="1" bandRow="1">
                <a:tableStyleId>{3B4B98B0-60AC-42C2-AFA5-B58CD77FA1E5}</a:tableStyleId>
              </a:tblPr>
              <a:tblGrid>
                <a:gridCol w="1575949">
                  <a:extLst>
                    <a:ext uri="{9D8B030D-6E8A-4147-A177-3AD203B41FA5}">
                      <a16:colId xmlns:a16="http://schemas.microsoft.com/office/drawing/2014/main" val="20000"/>
                    </a:ext>
                  </a:extLst>
                </a:gridCol>
                <a:gridCol w="1575949">
                  <a:extLst>
                    <a:ext uri="{9D8B030D-6E8A-4147-A177-3AD203B41FA5}">
                      <a16:colId xmlns:a16="http://schemas.microsoft.com/office/drawing/2014/main" val="20001"/>
                    </a:ext>
                  </a:extLst>
                </a:gridCol>
                <a:gridCol w="1575949">
                  <a:extLst>
                    <a:ext uri="{9D8B030D-6E8A-4147-A177-3AD203B41FA5}">
                      <a16:colId xmlns:a16="http://schemas.microsoft.com/office/drawing/2014/main" val="20002"/>
                    </a:ext>
                  </a:extLst>
                </a:gridCol>
              </a:tblGrid>
              <a:tr h="351039">
                <a:tc>
                  <a:txBody>
                    <a:bodyPr/>
                    <a:lstStyle/>
                    <a:p>
                      <a:pPr rtl="1"/>
                      <a:r>
                        <a:rPr lang="he-IL" dirty="0" smtClean="0"/>
                        <a:t>המרכיבים</a:t>
                      </a:r>
                      <a:endParaRPr lang="he-IL" dirty="0"/>
                    </a:p>
                  </a:txBody>
                  <a:tcPr/>
                </a:tc>
                <a:tc>
                  <a:txBody>
                    <a:bodyPr/>
                    <a:lstStyle/>
                    <a:p>
                      <a:pPr rtl="1"/>
                      <a:r>
                        <a:rPr lang="he-IL" dirty="0" smtClean="0"/>
                        <a:t>בק"ג</a:t>
                      </a:r>
                      <a:endParaRPr lang="he-IL" dirty="0"/>
                    </a:p>
                  </a:txBody>
                  <a:tcPr/>
                </a:tc>
                <a:tc>
                  <a:txBody>
                    <a:bodyPr/>
                    <a:lstStyle/>
                    <a:p>
                      <a:pPr rtl="1"/>
                      <a:r>
                        <a:rPr lang="he-IL" dirty="0" smtClean="0"/>
                        <a:t>באחוזים</a:t>
                      </a:r>
                      <a:endParaRPr lang="he-IL" dirty="0"/>
                    </a:p>
                  </a:txBody>
                  <a:tcPr/>
                </a:tc>
                <a:extLst>
                  <a:ext uri="{0D108BD9-81ED-4DB2-BD59-A6C34878D82A}">
                    <a16:rowId xmlns:a16="http://schemas.microsoft.com/office/drawing/2014/main" val="10000"/>
                  </a:ext>
                </a:extLst>
              </a:tr>
              <a:tr h="351039">
                <a:tc>
                  <a:txBody>
                    <a:bodyPr/>
                    <a:lstStyle/>
                    <a:p>
                      <a:pPr rtl="1"/>
                      <a:r>
                        <a:rPr lang="he-IL" dirty="0" smtClean="0"/>
                        <a:t>חלבון</a:t>
                      </a:r>
                    </a:p>
                  </a:txBody>
                  <a:tcPr/>
                </a:tc>
                <a:tc>
                  <a:txBody>
                    <a:bodyPr/>
                    <a:lstStyle/>
                    <a:p>
                      <a:pPr rtl="1"/>
                      <a:r>
                        <a:rPr lang="he-IL" dirty="0" smtClean="0"/>
                        <a:t>11</a:t>
                      </a:r>
                    </a:p>
                  </a:txBody>
                  <a:tcPr/>
                </a:tc>
                <a:tc>
                  <a:txBody>
                    <a:bodyPr/>
                    <a:lstStyle/>
                    <a:p>
                      <a:pPr rtl="1"/>
                      <a:r>
                        <a:rPr lang="he-IL" dirty="0" smtClean="0"/>
                        <a:t>16.9</a:t>
                      </a:r>
                      <a:endParaRPr lang="he-IL" dirty="0"/>
                    </a:p>
                  </a:txBody>
                  <a:tcPr/>
                </a:tc>
                <a:extLst>
                  <a:ext uri="{0D108BD9-81ED-4DB2-BD59-A6C34878D82A}">
                    <a16:rowId xmlns:a16="http://schemas.microsoft.com/office/drawing/2014/main" val="10001"/>
                  </a:ext>
                </a:extLst>
              </a:tr>
              <a:tr h="351039">
                <a:tc>
                  <a:txBody>
                    <a:bodyPr/>
                    <a:lstStyle/>
                    <a:p>
                      <a:pPr rtl="1"/>
                      <a:r>
                        <a:rPr lang="he-IL" dirty="0" smtClean="0"/>
                        <a:t>שומן</a:t>
                      </a:r>
                      <a:endParaRPr lang="he-IL" dirty="0"/>
                    </a:p>
                  </a:txBody>
                  <a:tcPr/>
                </a:tc>
                <a:tc>
                  <a:txBody>
                    <a:bodyPr/>
                    <a:lstStyle/>
                    <a:p>
                      <a:pPr rtl="1"/>
                      <a:r>
                        <a:rPr lang="he-IL" dirty="0" smtClean="0"/>
                        <a:t>11</a:t>
                      </a:r>
                      <a:endParaRPr lang="he-IL" dirty="0"/>
                    </a:p>
                  </a:txBody>
                  <a:tcPr/>
                </a:tc>
                <a:tc>
                  <a:txBody>
                    <a:bodyPr/>
                    <a:lstStyle/>
                    <a:p>
                      <a:pPr rtl="1"/>
                      <a:r>
                        <a:rPr lang="he-IL" dirty="0" smtClean="0"/>
                        <a:t>16.9</a:t>
                      </a:r>
                      <a:endParaRPr lang="he-IL" dirty="0"/>
                    </a:p>
                  </a:txBody>
                  <a:tcPr/>
                </a:tc>
                <a:extLst>
                  <a:ext uri="{0D108BD9-81ED-4DB2-BD59-A6C34878D82A}">
                    <a16:rowId xmlns:a16="http://schemas.microsoft.com/office/drawing/2014/main" val="10002"/>
                  </a:ext>
                </a:extLst>
              </a:tr>
              <a:tr h="351039">
                <a:tc>
                  <a:txBody>
                    <a:bodyPr/>
                    <a:lstStyle/>
                    <a:p>
                      <a:pPr rtl="1"/>
                      <a:r>
                        <a:rPr lang="he-IL" dirty="0" smtClean="0"/>
                        <a:t>פחמימות</a:t>
                      </a:r>
                      <a:endParaRPr lang="he-IL" dirty="0"/>
                    </a:p>
                  </a:txBody>
                  <a:tcPr/>
                </a:tc>
                <a:tc>
                  <a:txBody>
                    <a:bodyPr/>
                    <a:lstStyle/>
                    <a:p>
                      <a:pPr rtl="1"/>
                      <a:r>
                        <a:rPr lang="he-IL" dirty="0" smtClean="0"/>
                        <a:t>0.5</a:t>
                      </a:r>
                      <a:endParaRPr lang="he-IL" dirty="0"/>
                    </a:p>
                  </a:txBody>
                  <a:tcPr/>
                </a:tc>
                <a:tc>
                  <a:txBody>
                    <a:bodyPr/>
                    <a:lstStyle/>
                    <a:p>
                      <a:pPr rtl="1"/>
                      <a:r>
                        <a:rPr lang="he-IL" dirty="0" smtClean="0"/>
                        <a:t>0.8</a:t>
                      </a:r>
                      <a:endParaRPr lang="he-IL" dirty="0"/>
                    </a:p>
                  </a:txBody>
                  <a:tcPr/>
                </a:tc>
                <a:extLst>
                  <a:ext uri="{0D108BD9-81ED-4DB2-BD59-A6C34878D82A}">
                    <a16:rowId xmlns:a16="http://schemas.microsoft.com/office/drawing/2014/main" val="10003"/>
                  </a:ext>
                </a:extLst>
              </a:tr>
              <a:tr h="351039">
                <a:tc>
                  <a:txBody>
                    <a:bodyPr/>
                    <a:lstStyle/>
                    <a:p>
                      <a:pPr rtl="1"/>
                      <a:r>
                        <a:rPr lang="he-IL" dirty="0" smtClean="0"/>
                        <a:t>מינרלים</a:t>
                      </a:r>
                      <a:endParaRPr lang="he-IL" dirty="0"/>
                    </a:p>
                  </a:txBody>
                  <a:tcPr/>
                </a:tc>
                <a:tc>
                  <a:txBody>
                    <a:bodyPr/>
                    <a:lstStyle/>
                    <a:p>
                      <a:pPr rtl="1"/>
                      <a:r>
                        <a:rPr lang="he-IL" dirty="0" smtClean="0"/>
                        <a:t>3.5</a:t>
                      </a:r>
                    </a:p>
                  </a:txBody>
                  <a:tcPr/>
                </a:tc>
                <a:tc>
                  <a:txBody>
                    <a:bodyPr/>
                    <a:lstStyle/>
                    <a:p>
                      <a:pPr rtl="1"/>
                      <a:r>
                        <a:rPr lang="he-IL" dirty="0" smtClean="0"/>
                        <a:t>5.4</a:t>
                      </a:r>
                      <a:endParaRPr lang="he-IL" dirty="0"/>
                    </a:p>
                  </a:txBody>
                  <a:tcPr/>
                </a:tc>
                <a:extLst>
                  <a:ext uri="{0D108BD9-81ED-4DB2-BD59-A6C34878D82A}">
                    <a16:rowId xmlns:a16="http://schemas.microsoft.com/office/drawing/2014/main" val="10004"/>
                  </a:ext>
                </a:extLst>
              </a:tr>
              <a:tr h="351039">
                <a:tc>
                  <a:txBody>
                    <a:bodyPr/>
                    <a:lstStyle/>
                    <a:p>
                      <a:pPr rtl="1"/>
                      <a:r>
                        <a:rPr lang="he-IL" dirty="0" smtClean="0"/>
                        <a:t>ויטמינים</a:t>
                      </a:r>
                      <a:endParaRPr lang="he-IL" dirty="0"/>
                    </a:p>
                  </a:txBody>
                  <a:tcPr/>
                </a:tc>
                <a:tc>
                  <a:txBody>
                    <a:bodyPr/>
                    <a:lstStyle/>
                    <a:p>
                      <a:pPr rtl="1"/>
                      <a:r>
                        <a:rPr lang="he-IL" dirty="0" smtClean="0"/>
                        <a:t>~0</a:t>
                      </a:r>
                      <a:endParaRPr lang="he-IL" dirty="0"/>
                    </a:p>
                  </a:txBody>
                  <a:tcPr/>
                </a:tc>
                <a:tc>
                  <a:txBody>
                    <a:bodyPr/>
                    <a:lstStyle/>
                    <a:p>
                      <a:pPr rtl="1"/>
                      <a:r>
                        <a:rPr lang="he-IL" dirty="0" smtClean="0"/>
                        <a:t>0.01</a:t>
                      </a:r>
                      <a:endParaRPr lang="he-IL" dirty="0"/>
                    </a:p>
                  </a:txBody>
                  <a:tcPr/>
                </a:tc>
                <a:extLst>
                  <a:ext uri="{0D108BD9-81ED-4DB2-BD59-A6C34878D82A}">
                    <a16:rowId xmlns:a16="http://schemas.microsoft.com/office/drawing/2014/main" val="10005"/>
                  </a:ext>
                </a:extLst>
              </a:tr>
              <a:tr h="351039">
                <a:tc>
                  <a:txBody>
                    <a:bodyPr/>
                    <a:lstStyle/>
                    <a:p>
                      <a:pPr rtl="1"/>
                      <a:r>
                        <a:rPr lang="he-IL" dirty="0" smtClean="0"/>
                        <a:t>מים</a:t>
                      </a:r>
                      <a:endParaRPr lang="he-IL" dirty="0"/>
                    </a:p>
                  </a:txBody>
                  <a:tcPr/>
                </a:tc>
                <a:tc>
                  <a:txBody>
                    <a:bodyPr/>
                    <a:lstStyle/>
                    <a:p>
                      <a:pPr rtl="1"/>
                      <a:r>
                        <a:rPr lang="he-IL" dirty="0" smtClean="0"/>
                        <a:t>39</a:t>
                      </a:r>
                      <a:endParaRPr lang="he-IL" dirty="0"/>
                    </a:p>
                  </a:txBody>
                  <a:tcPr/>
                </a:tc>
                <a:tc>
                  <a:txBody>
                    <a:bodyPr/>
                    <a:lstStyle/>
                    <a:p>
                      <a:pPr rtl="1"/>
                      <a:r>
                        <a:rPr lang="he-IL" dirty="0" smtClean="0"/>
                        <a:t>60</a:t>
                      </a:r>
                      <a:endParaRPr lang="he-IL" dirty="0"/>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3995936" y="4653136"/>
            <a:ext cx="4680519" cy="1754326"/>
          </a:xfrm>
          <a:prstGeom prst="rect">
            <a:avLst/>
          </a:prstGeom>
          <a:noFill/>
        </p:spPr>
        <p:txBody>
          <a:bodyPr wrap="square" rtlCol="1">
            <a:spAutoFit/>
          </a:bodyPr>
          <a:lstStyle/>
          <a:p>
            <a:pPr algn="r" rtl="1"/>
            <a:r>
              <a:rPr lang="he-IL" dirty="0" smtClean="0"/>
              <a:t>!ניתן לאבד מכמות השומן כיוון שמשמש כמלאי </a:t>
            </a:r>
            <a:r>
              <a:rPr lang="he-IL" dirty="0" err="1" smtClean="0"/>
              <a:t>אנרגתי</a:t>
            </a:r>
            <a:r>
              <a:rPr lang="he-IL" dirty="0" smtClean="0"/>
              <a:t>.</a:t>
            </a:r>
          </a:p>
          <a:p>
            <a:pPr algn="r" rtl="1"/>
            <a:r>
              <a:rPr lang="he-IL" dirty="0" smtClean="0"/>
              <a:t>!כמות נמוכה של פחמימות לכאורה עומדת בסתירה לעבודה שפחמימות מהוות את מקור האנרגיה העיקרי של האנרגיה במערכת תזונתנו אך הן נהפכות ברובן לשומן ואינן נאגרות כפחמימות.</a:t>
            </a:r>
            <a:endParaRPr lang="he-IL" dirty="0"/>
          </a:p>
        </p:txBody>
      </p:sp>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933051" y="5401815"/>
            <a:ext cx="1486820" cy="1316843"/>
          </a:xfrm>
          <a:prstGeom prst="rect">
            <a:avLst/>
          </a:prstGeom>
        </p:spPr>
      </p:pic>
    </p:spTree>
    <p:extLst>
      <p:ext uri="{BB962C8B-B14F-4D97-AF65-F5344CB8AC3E}">
        <p14:creationId xmlns:p14="http://schemas.microsoft.com/office/powerpoint/2010/main" val="3068475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endParaRPr lang="he-IL"/>
          </a:p>
        </p:txBody>
      </p:sp>
      <p:sp>
        <p:nvSpPr>
          <p:cNvPr id="3" name="כותרת משנה 2"/>
          <p:cNvSpPr>
            <a:spLocks noGrp="1"/>
          </p:cNvSpPr>
          <p:nvPr>
            <p:ph type="subTitle" idx="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pPr>
              <a:defRPr/>
            </a:pPr>
            <a:fld id="{AF9AA279-353B-4036-96B5-7D011DFCC659}" type="slidenum">
              <a:rPr lang="he-IL" smtClean="0"/>
              <a:pPr>
                <a:defRPr/>
              </a:pPr>
              <a:t>30</a:t>
            </a:fld>
            <a:endParaRPr lang="he-IL" dirty="0"/>
          </a:p>
        </p:txBody>
      </p:sp>
      <p:pic>
        <p:nvPicPr>
          <p:cNvPr id="5" name="Picture 4"/>
          <p:cNvPicPr>
            <a:picLocks noChangeAspect="1" noChangeArrowheads="1"/>
          </p:cNvPicPr>
          <p:nvPr/>
        </p:nvPicPr>
        <p:blipFill>
          <a:blip r:embed="rId5" cstate="print"/>
          <a:srcRect/>
          <a:stretch>
            <a:fillRect/>
          </a:stretch>
        </p:blipFill>
        <p:spPr bwMode="auto">
          <a:xfrm>
            <a:off x="428625" y="2288428"/>
            <a:ext cx="8380412" cy="4284663"/>
          </a:xfrm>
          <a:prstGeom prst="rect">
            <a:avLst/>
          </a:prstGeom>
          <a:noFill/>
          <a:ln w="9525">
            <a:noFill/>
            <a:miter lim="800000"/>
            <a:headEnd/>
            <a:tailEnd/>
          </a:ln>
          <a:effectLst/>
        </p:spPr>
      </p:pic>
      <p:pic>
        <p:nvPicPr>
          <p:cNvPr id="6" name="תמונה 5"/>
          <p:cNvPicPr>
            <a:picLocks noChangeAspect="1"/>
          </p:cNvPicPr>
          <p:nvPr/>
        </p:nvPicPr>
        <p:blipFill>
          <a:blip r:embed="rId6"/>
          <a:stretch>
            <a:fillRect/>
          </a:stretch>
        </p:blipFill>
        <p:spPr>
          <a:xfrm>
            <a:off x="428625" y="477316"/>
            <a:ext cx="4762500" cy="1297509"/>
          </a:xfrm>
          <a:prstGeom prst="rect">
            <a:avLst/>
          </a:prstGeom>
        </p:spPr>
      </p:pic>
      <p:pic>
        <p:nvPicPr>
          <p:cNvPr id="7" name="תמונה 6"/>
          <p:cNvPicPr>
            <a:picLocks noChangeAspect="1"/>
          </p:cNvPicPr>
          <p:nvPr/>
        </p:nvPicPr>
        <p:blipFill>
          <a:blip r:embed="rId7"/>
          <a:stretch>
            <a:fillRect/>
          </a:stretch>
        </p:blipFill>
        <p:spPr>
          <a:xfrm>
            <a:off x="6256337" y="168275"/>
            <a:ext cx="2324100" cy="1962150"/>
          </a:xfrm>
          <a:prstGeom prst="rect">
            <a:avLst/>
          </a:prstGeom>
        </p:spPr>
      </p:pic>
      <p:sp>
        <p:nvSpPr>
          <p:cNvPr id="8" name="חץ שמאלה 7"/>
          <p:cNvSpPr/>
          <p:nvPr/>
        </p:nvSpPr>
        <p:spPr>
          <a:xfrm>
            <a:off x="4204494" y="1050552"/>
            <a:ext cx="1519634" cy="5062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flipV="1">
            <a:off x="685800" y="5202152"/>
            <a:ext cx="1229643" cy="1229643"/>
          </a:xfrm>
          <a:prstGeom prst="rect">
            <a:avLst/>
          </a:prstGeom>
        </p:spPr>
      </p:pic>
    </p:spTree>
    <p:extLst>
      <p:ext uri="{BB962C8B-B14F-4D97-AF65-F5344CB8AC3E}">
        <p14:creationId xmlns:p14="http://schemas.microsoft.com/office/powerpoint/2010/main" val="1787546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1953418"/>
            <a:ext cx="7772400" cy="1470025"/>
          </a:xfrm>
        </p:spPr>
        <p:txBody>
          <a:bodyPr/>
          <a:lstStyle/>
          <a:p>
            <a:r>
              <a:rPr lang="he-IL" dirty="0" smtClean="0">
                <a:latin typeface="Aharoni" panose="02010803020104030203" pitchFamily="2" charset="-79"/>
                <a:cs typeface="Aharoni" panose="02010803020104030203" pitchFamily="2" charset="-79"/>
              </a:rPr>
              <a:t>מטבוליזם-</a:t>
            </a:r>
            <a:r>
              <a:rPr lang="he-IL" dirty="0" err="1" smtClean="0">
                <a:latin typeface="Aharoni" panose="02010803020104030203" pitchFamily="2" charset="-79"/>
                <a:cs typeface="Aharoni" panose="02010803020104030203" pitchFamily="2" charset="-79"/>
              </a:rPr>
              <a:t>קטבוליזם</a:t>
            </a:r>
            <a:r>
              <a:rPr lang="he-IL" dirty="0" smtClean="0">
                <a:latin typeface="Aharoni" panose="02010803020104030203" pitchFamily="2" charset="-79"/>
                <a:cs typeface="Aharoni" panose="02010803020104030203" pitchFamily="2" charset="-79"/>
              </a:rPr>
              <a:t> +</a:t>
            </a:r>
            <a:r>
              <a:rPr lang="he-IL" dirty="0" err="1" smtClean="0">
                <a:latin typeface="Aharoni" panose="02010803020104030203" pitchFamily="2" charset="-79"/>
                <a:cs typeface="Aharoni" panose="02010803020104030203" pitchFamily="2" charset="-79"/>
              </a:rPr>
              <a:t>אנאבוליזם</a:t>
            </a:r>
            <a:r>
              <a:rPr lang="he-IL" dirty="0" smtClean="0">
                <a:latin typeface="Aharoni" panose="02010803020104030203" pitchFamily="2" charset="-79"/>
                <a:cs typeface="Aharoni" panose="02010803020104030203" pitchFamily="2" charset="-79"/>
              </a:rPr>
              <a:t/>
            </a:r>
            <a:br>
              <a:rPr lang="he-IL" dirty="0" smtClean="0">
                <a:latin typeface="Aharoni" panose="02010803020104030203" pitchFamily="2" charset="-79"/>
                <a:cs typeface="Aharoni" panose="02010803020104030203" pitchFamily="2" charset="-79"/>
              </a:rPr>
            </a:br>
            <a:r>
              <a:rPr lang="he-IL" sz="3600" dirty="0" smtClean="0">
                <a:latin typeface="Aharoni" panose="02010803020104030203" pitchFamily="2" charset="-79"/>
                <a:cs typeface="Aharoni" panose="02010803020104030203" pitchFamily="2" charset="-79"/>
              </a:rPr>
              <a:t>פירוק ויצירה של חומרים אורגניים בגופינו</a:t>
            </a:r>
            <a:endParaRPr lang="he-IL" sz="3600" dirty="0">
              <a:latin typeface="Aharoni" panose="02010803020104030203" pitchFamily="2" charset="-79"/>
              <a:cs typeface="Aharoni" panose="02010803020104030203" pitchFamily="2" charset="-79"/>
            </a:endParaRPr>
          </a:p>
        </p:txBody>
      </p:sp>
      <p:sp>
        <p:nvSpPr>
          <p:cNvPr id="4" name="מציין מיקום של מספר שקופית 3"/>
          <p:cNvSpPr>
            <a:spLocks noGrp="1"/>
          </p:cNvSpPr>
          <p:nvPr>
            <p:ph type="sldNum" sz="quarter" idx="12"/>
          </p:nvPr>
        </p:nvSpPr>
        <p:spPr/>
        <p:txBody>
          <a:bodyPr/>
          <a:lstStyle/>
          <a:p>
            <a:pPr>
              <a:defRPr/>
            </a:pPr>
            <a:fld id="{1291B71C-0B0F-4B00-9935-9D397885EF89}" type="slidenum">
              <a:rPr lang="he-IL" smtClean="0"/>
              <a:pPr>
                <a:defRPr/>
              </a:pPr>
              <a:t>31</a:t>
            </a:fld>
            <a:endParaRPr lang="he-IL" dirty="0"/>
          </a:p>
        </p:txBody>
      </p:sp>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7904" y="208222"/>
            <a:ext cx="1490389" cy="1490389"/>
          </a:xfrm>
          <a:prstGeom prst="rect">
            <a:avLst/>
          </a:prstGeom>
        </p:spPr>
      </p:pic>
      <p:pic>
        <p:nvPicPr>
          <p:cNvPr id="5" name="צליל מוקלט">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flipH="1">
            <a:off x="3527883" y="3423443"/>
            <a:ext cx="1850429" cy="1850429"/>
          </a:xfrm>
          <a:prstGeom prst="rect">
            <a:avLst/>
          </a:prstGeom>
        </p:spPr>
      </p:pic>
      <p:pic>
        <p:nvPicPr>
          <p:cNvPr id="6" name="צליל מוקלט">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flipV="1">
            <a:off x="4139952" y="5547903"/>
            <a:ext cx="1490389" cy="1490389"/>
          </a:xfrm>
          <a:prstGeom prst="rect">
            <a:avLst/>
          </a:prstGeom>
        </p:spPr>
      </p:pic>
    </p:spTree>
    <p:extLst>
      <p:ext uri="{BB962C8B-B14F-4D97-AF65-F5344CB8AC3E}">
        <p14:creationId xmlns:p14="http://schemas.microsoft.com/office/powerpoint/2010/main" val="385684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4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56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pPr>
              <a:defRPr/>
            </a:pPr>
            <a:fld id="{1291B71C-0B0F-4B00-9935-9D397885EF89}" type="slidenum">
              <a:rPr lang="he-IL" smtClean="0"/>
              <a:pPr>
                <a:defRPr/>
              </a:pPr>
              <a:t>32</a:t>
            </a:fld>
            <a:endParaRPr lang="he-IL" dirty="0"/>
          </a:p>
        </p:txBody>
      </p:sp>
      <p:sp>
        <p:nvSpPr>
          <p:cNvPr id="5" name="כותרת משנה 2"/>
          <p:cNvSpPr>
            <a:spLocks noGrp="1"/>
          </p:cNvSpPr>
          <p:nvPr>
            <p:ph type="subTitle" idx="1"/>
          </p:nvPr>
        </p:nvSpPr>
        <p:spPr>
          <a:xfrm>
            <a:off x="179512" y="1268760"/>
            <a:ext cx="8779313" cy="5400600"/>
          </a:xfrm>
        </p:spPr>
        <p:txBody>
          <a:bodyPr/>
          <a:lstStyle/>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כל החד סוכרים יהפכו לגלוקוז לצורכי אנרגיה.</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למעט בהנקה שבו גלוקוז יהפוך לגלקטוז ליצירת חלב אם.</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מדוע אנחנו מצריכים לפרק עמילן אך תאית גופנו אינו מפרק?</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אינדקס </a:t>
            </a:r>
            <a:r>
              <a:rPr lang="he-IL" sz="2400" dirty="0" err="1" smtClean="0">
                <a:latin typeface="Aharoni" panose="02010803020104030203" pitchFamily="2" charset="-79"/>
                <a:cs typeface="Aharoni" panose="02010803020104030203" pitchFamily="2" charset="-79"/>
              </a:rPr>
              <a:t>גליקמי</a:t>
            </a: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לאחר עיכול וספיגת הפחמימות הגלוקוז מגיע לכבד.</a:t>
            </a:r>
          </a:p>
          <a:p>
            <a:pPr marL="800100" lvl="1" indent="-342900" algn="r">
              <a:buFont typeface="Arial" panose="020B0604020202020204" pitchFamily="34" charset="0"/>
              <a:buChar char="•"/>
            </a:pPr>
            <a:r>
              <a:rPr lang="he-IL" sz="2000" dirty="0" smtClean="0">
                <a:latin typeface="Aharoni" panose="02010803020104030203" pitchFamily="2" charset="-79"/>
                <a:cs typeface="Aharoni" panose="02010803020104030203" pitchFamily="2" charset="-79"/>
              </a:rPr>
              <a:t>רמת גלוקוז בדם- 80-100 מיליגרם אחוז (כמה מיליגרם יש ב-100</a:t>
            </a:r>
            <a:r>
              <a:rPr lang="en-US" sz="2000" dirty="0" smtClean="0">
                <a:latin typeface="Aharoni" panose="02010803020104030203" pitchFamily="2" charset="-79"/>
                <a:cs typeface="Aharoni" panose="02010803020104030203" pitchFamily="2" charset="-79"/>
              </a:rPr>
              <a:t>  </a:t>
            </a:r>
            <a:r>
              <a:rPr lang="he-IL" sz="2000" dirty="0" smtClean="0">
                <a:latin typeface="Aharoni" panose="02010803020104030203" pitchFamily="2" charset="-79"/>
                <a:cs typeface="Aharoni" panose="02010803020104030203" pitchFamily="2" charset="-79"/>
              </a:rPr>
              <a:t> מ"ל דם)</a:t>
            </a:r>
          </a:p>
          <a:p>
            <a:pPr marL="800100" lvl="1" indent="-342900" algn="r">
              <a:buFont typeface="Arial" panose="020B0604020202020204" pitchFamily="34" charset="0"/>
              <a:buChar char="•"/>
            </a:pPr>
            <a:r>
              <a:rPr lang="he-IL" sz="2000" dirty="0" smtClean="0">
                <a:latin typeface="Aharoni" panose="02010803020104030203" pitchFamily="2" charset="-79"/>
                <a:cs typeface="Aharoni" panose="02010803020104030203" pitchFamily="2" charset="-79"/>
              </a:rPr>
              <a:t>כבד ושריר הופכים גלוקוז </a:t>
            </a:r>
            <a:r>
              <a:rPr lang="he-IL" sz="2000" dirty="0" err="1" smtClean="0">
                <a:latin typeface="Aharoni" panose="02010803020104030203" pitchFamily="2" charset="-79"/>
                <a:cs typeface="Aharoni" panose="02010803020104030203" pitchFamily="2" charset="-79"/>
              </a:rPr>
              <a:t>לגיקוגן</a:t>
            </a:r>
            <a:endParaRPr lang="he-IL" sz="2000" dirty="0" smtClean="0">
              <a:latin typeface="Aharoni" panose="02010803020104030203" pitchFamily="2" charset="-79"/>
              <a:cs typeface="Aharoni" panose="02010803020104030203" pitchFamily="2" charset="-79"/>
            </a:endParaRPr>
          </a:p>
          <a:p>
            <a:pPr marL="800100" lvl="1" indent="-342900" algn="r">
              <a:buFont typeface="Arial" panose="020B0604020202020204" pitchFamily="34" charset="0"/>
              <a:buChar char="•"/>
            </a:pPr>
            <a:r>
              <a:rPr lang="he-IL" sz="2000" dirty="0" smtClean="0">
                <a:latin typeface="Aharoni" panose="02010803020104030203" pitchFamily="2" charset="-79"/>
                <a:cs typeface="Aharoni" panose="02010803020104030203" pitchFamily="2" charset="-79"/>
              </a:rPr>
              <a:t>יצירת שומן- מאגר אינסופי</a:t>
            </a:r>
          </a:p>
          <a:p>
            <a:pPr marL="800100" lvl="1" indent="-342900" algn="r">
              <a:buFont typeface="Arial" panose="020B0604020202020204" pitchFamily="34" charset="0"/>
              <a:buChar char="•"/>
            </a:pPr>
            <a:r>
              <a:rPr lang="he-IL" sz="2000" dirty="0" smtClean="0">
                <a:latin typeface="Aharoni" panose="02010803020104030203" pitchFamily="2" charset="-79"/>
                <a:cs typeface="Aharoni" panose="02010803020104030203" pitchFamily="2" charset="-79"/>
              </a:rPr>
              <a:t>יכול להוות בסיס ליצירת חלבון במקרים קיצוניים.</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פרוקטוז- חלקו הופך לגלוקוז וחלקו הופך לחומצות שומן.</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אינסולין – ווסת רמת </a:t>
            </a:r>
            <a:r>
              <a:rPr lang="he-IL" sz="2400" dirty="0" err="1" smtClean="0">
                <a:latin typeface="Aharoni" panose="02010803020104030203" pitchFamily="2" charset="-79"/>
                <a:cs typeface="Aharoni" panose="02010803020104030203" pitchFamily="2" charset="-79"/>
              </a:rPr>
              <a:t>הגלקוז</a:t>
            </a:r>
            <a:r>
              <a:rPr lang="he-IL" sz="2400" dirty="0" smtClean="0">
                <a:latin typeface="Aharoni" panose="02010803020104030203" pitchFamily="2" charset="-79"/>
                <a:cs typeface="Aharoni" panose="02010803020104030203" pitchFamily="2" charset="-79"/>
              </a:rPr>
              <a:t> בדם.</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בפעילות גופנית- גלוקוז שמקורו </a:t>
            </a:r>
            <a:r>
              <a:rPr lang="he-IL" sz="2400" dirty="0" err="1" smtClean="0">
                <a:latin typeface="Aharoni" panose="02010803020104030203" pitchFamily="2" charset="-79"/>
                <a:cs typeface="Aharoni" panose="02010803020104030203" pitchFamily="2" charset="-79"/>
              </a:rPr>
              <a:t>בגליקוגן</a:t>
            </a:r>
            <a:r>
              <a:rPr lang="he-IL" sz="2400" dirty="0" smtClean="0">
                <a:latin typeface="Aharoni" panose="02010803020104030203" pitchFamily="2" charset="-79"/>
                <a:cs typeface="Aharoni" panose="02010803020104030203" pitchFamily="2" charset="-79"/>
              </a:rPr>
              <a:t> מספיק רק לחצי שעת פעילות. לאחר ניצול כ-80% מהגלוקוז שבדם הגוף מתחיל להשתמש </a:t>
            </a:r>
            <a:r>
              <a:rPr lang="he-IL" sz="2400" dirty="0" err="1" smtClean="0">
                <a:latin typeface="Aharoni" panose="02010803020104030203" pitchFamily="2" charset="-79"/>
                <a:cs typeface="Aharoni" panose="02010803020104030203" pitchFamily="2" charset="-79"/>
              </a:rPr>
              <a:t>בגליקוגן</a:t>
            </a:r>
            <a:r>
              <a:rPr lang="he-IL" sz="2400" dirty="0" smtClean="0">
                <a:latin typeface="Aharoni" panose="02010803020104030203" pitchFamily="2" charset="-79"/>
                <a:cs typeface="Aharoni" panose="02010803020104030203" pitchFamily="2" charset="-79"/>
              </a:rPr>
              <a:t>.</a:t>
            </a:r>
          </a:p>
          <a:p>
            <a:pPr marL="342900" indent="-342900" algn="r">
              <a:buFont typeface="Arial" panose="020B0604020202020204" pitchFamily="34" charset="0"/>
              <a:buChar char="•"/>
            </a:pP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endParaRPr lang="he-IL" sz="2400" dirty="0">
              <a:latin typeface="Aharoni" panose="02010803020104030203" pitchFamily="2" charset="-79"/>
              <a:cs typeface="Aharoni" panose="02010803020104030203" pitchFamily="2" charset="-79"/>
            </a:endParaRPr>
          </a:p>
        </p:txBody>
      </p:sp>
      <p:sp>
        <p:nvSpPr>
          <p:cNvPr id="6" name="TextBox 5"/>
          <p:cNvSpPr txBox="1"/>
          <p:nvPr/>
        </p:nvSpPr>
        <p:spPr>
          <a:xfrm>
            <a:off x="5380129" y="260648"/>
            <a:ext cx="3578696" cy="914400"/>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none" lIns="91440" tIns="45720" rIns="91440" bIns="45720" rtlCol="1" anchor="ctr">
            <a:normAutofit/>
          </a:bodyPr>
          <a:lstStyle/>
          <a:p>
            <a:pPr marL="0" marR="0" indent="0" algn="r" defTabSz="914400" rtl="1" eaLnBrk="1" fontAlgn="auto" latinLnBrk="0" hangingPunct="1">
              <a:lnSpc>
                <a:spcPct val="100000"/>
              </a:lnSpc>
              <a:spcBef>
                <a:spcPts val="0"/>
              </a:spcBef>
              <a:spcAft>
                <a:spcPts val="0"/>
              </a:spcAft>
              <a:buClrTx/>
              <a:buSzTx/>
              <a:buFontTx/>
              <a:buNone/>
              <a:tabLst/>
            </a:pPr>
            <a:r>
              <a:rPr kumimoji="0" lang="he-IL" sz="2400" b="1"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מטבוליזם של פחמימות:</a:t>
            </a:r>
          </a:p>
        </p:txBody>
      </p:sp>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H="1" flipV="1">
            <a:off x="1187624" y="1268760"/>
            <a:ext cx="1029891" cy="1029891"/>
          </a:xfrm>
          <a:prstGeom prst="rect">
            <a:avLst/>
          </a:prstGeom>
        </p:spPr>
      </p:pic>
      <p:pic>
        <p:nvPicPr>
          <p:cNvPr id="3" name="צליל מוקלט">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flipV="1">
            <a:off x="1043609" y="2420888"/>
            <a:ext cx="1042038" cy="885872"/>
          </a:xfrm>
          <a:prstGeom prst="rect">
            <a:avLst/>
          </a:prstGeom>
        </p:spPr>
      </p:pic>
      <p:pic>
        <p:nvPicPr>
          <p:cNvPr id="7" name="צליל מוקלט">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flipH="1">
            <a:off x="1475656" y="3933056"/>
            <a:ext cx="936104" cy="936104"/>
          </a:xfrm>
          <a:prstGeom prst="rect">
            <a:avLst/>
          </a:prstGeom>
        </p:spPr>
      </p:pic>
      <p:pic>
        <p:nvPicPr>
          <p:cNvPr id="8" name="צליל מוקלט">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979712" y="4869160"/>
            <a:ext cx="576064" cy="576064"/>
          </a:xfrm>
          <a:prstGeom prst="rect">
            <a:avLst/>
          </a:prstGeom>
        </p:spPr>
      </p:pic>
    </p:spTree>
    <p:extLst>
      <p:ext uri="{BB962C8B-B14F-4D97-AF65-F5344CB8AC3E}">
        <p14:creationId xmlns:p14="http://schemas.microsoft.com/office/powerpoint/2010/main" val="51320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9049" fill="hold"/>
                                        <p:tgtEl>
                                          <p:spTgt spid="2"/>
                                        </p:tgtEl>
                                      </p:cBhvr>
                                    </p:cmd>
                                  </p:childTnLst>
                                </p:cTn>
                              </p:par>
                            </p:childTnLst>
                          </p:cTn>
                        </p:par>
                      </p:childTnLst>
                    </p:cTn>
                  </p:par>
                </p:childTnLst>
              </p:cTn>
              <p:nextCondLst>
                <p:cond evt="onClick" delay="0">
                  <p:tgtEl>
                    <p:spTgt spid="2"/>
                  </p:tgtEl>
                </p:cond>
              </p:nextCondLst>
            </p:seq>
            <p:audio>
              <p:cMediaNode vol="80000">
                <p:cTn id="48" fill="hold" display="0">
                  <p:stCondLst>
                    <p:cond delay="indefinite"/>
                  </p:stCondLst>
                  <p:endCondLst>
                    <p:cond evt="onStopAudio" delay="0">
                      <p:tgtEl>
                        <p:sldTgt/>
                      </p:tgtEl>
                    </p:cond>
                  </p:endCondLst>
                </p:cTn>
                <p:tgtEl>
                  <p:spTgt spid="2"/>
                </p:tgtEl>
              </p:cMediaNode>
            </p:audio>
            <p:seq concurrent="1" nextAc="seek">
              <p:cTn id="49" restart="whenNotActive" fill="hold" evtFilter="cancelBubble" nodeType="interactiveSeq">
                <p:stCondLst>
                  <p:cond evt="onClick" delay="0">
                    <p:tgtEl>
                      <p:spTgt spid="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49787" fill="hold"/>
                                        <p:tgtEl>
                                          <p:spTgt spid="3"/>
                                        </p:tgtEl>
                                      </p:cBhvr>
                                    </p:cmd>
                                  </p:childTnLst>
                                </p:cTn>
                              </p:par>
                            </p:childTnLst>
                          </p:cTn>
                        </p:par>
                      </p:childTnLst>
                    </p:cTn>
                  </p:par>
                </p:childTnLst>
              </p:cTn>
              <p:nextCondLst>
                <p:cond evt="onClick" delay="0">
                  <p:tgtEl>
                    <p:spTgt spid="3"/>
                  </p:tgtEl>
                </p:cond>
              </p:nextCondLst>
            </p:seq>
            <p:audio>
              <p:cMediaNode vol="80000">
                <p:cTn id="54" fill="hold" display="0">
                  <p:stCondLst>
                    <p:cond delay="indefinite"/>
                  </p:stCondLst>
                  <p:endCondLst>
                    <p:cond evt="onStopAudio" delay="0">
                      <p:tgtEl>
                        <p:sldTgt/>
                      </p:tgtEl>
                    </p:cond>
                  </p:endCondLst>
                </p:cTn>
                <p:tgtEl>
                  <p:spTgt spid="3"/>
                </p:tgtEl>
              </p:cMediaNode>
            </p:audio>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73995" fill="hold"/>
                                        <p:tgtEl>
                                          <p:spTgt spid="7"/>
                                        </p:tgtEl>
                                      </p:cBhvr>
                                    </p:cmd>
                                  </p:childTnLst>
                                </p:cTn>
                              </p:par>
                            </p:childTnLst>
                          </p:cTn>
                        </p:par>
                      </p:childTnLst>
                    </p:cTn>
                  </p:par>
                </p:childTnLst>
              </p:cTn>
              <p:nextCondLst>
                <p:cond evt="onClick" delay="0">
                  <p:tgtEl>
                    <p:spTgt spid="7"/>
                  </p:tgtEl>
                </p:cond>
              </p:nextCondLst>
            </p:seq>
            <p:audio>
              <p:cMediaNode vol="80000">
                <p:cTn id="60" fill="hold" display="0">
                  <p:stCondLst>
                    <p:cond delay="indefinite"/>
                  </p:stCondLst>
                  <p:endCondLst>
                    <p:cond evt="onStopAudio" delay="0">
                      <p:tgtEl>
                        <p:sldTgt/>
                      </p:tgtEl>
                    </p:cond>
                  </p:endCondLst>
                </p:cTn>
                <p:tgtEl>
                  <p:spTgt spid="7"/>
                </p:tgtEl>
              </p:cMediaNode>
            </p:audio>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08172" fill="hold"/>
                                        <p:tgtEl>
                                          <p:spTgt spid="8"/>
                                        </p:tgtEl>
                                      </p:cBhvr>
                                    </p:cmd>
                                  </p:childTnLst>
                                </p:cTn>
                              </p:par>
                            </p:childTnLst>
                          </p:cTn>
                        </p:par>
                      </p:childTnLst>
                    </p:cTn>
                  </p:par>
                </p:childTnLst>
              </p:cTn>
              <p:nextCondLst>
                <p:cond evt="onClick" delay="0">
                  <p:tgtEl>
                    <p:spTgt spid="8"/>
                  </p:tgtEl>
                </p:cond>
              </p:nextCondLst>
            </p:seq>
            <p:audio>
              <p:cMediaNode vol="80000">
                <p:cTn id="66" fill="hold" display="0">
                  <p:stCondLst>
                    <p:cond delay="indefinite"/>
                  </p:stCondLst>
                  <p:endCondLst>
                    <p:cond evt="onStopAudio" delay="0">
                      <p:tgtEl>
                        <p:sldTgt/>
                      </p:tgtEl>
                    </p:cond>
                  </p:endCondLst>
                </p:cTn>
                <p:tgtEl>
                  <p:spTgt spid="8"/>
                </p:tgtEl>
              </p:cMediaNode>
            </p:audio>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pPr>
              <a:defRPr/>
            </a:pPr>
            <a:fld id="{1291B71C-0B0F-4B00-9935-9D397885EF89}" type="slidenum">
              <a:rPr lang="he-IL" smtClean="0"/>
              <a:pPr>
                <a:defRPr/>
              </a:pPr>
              <a:t>33</a:t>
            </a:fld>
            <a:endParaRPr lang="he-IL" dirty="0"/>
          </a:p>
        </p:txBody>
      </p:sp>
      <p:sp>
        <p:nvSpPr>
          <p:cNvPr id="5" name="כותרת משנה 2"/>
          <p:cNvSpPr>
            <a:spLocks noGrp="1"/>
          </p:cNvSpPr>
          <p:nvPr>
            <p:ph type="subTitle" idx="1"/>
          </p:nvPr>
        </p:nvSpPr>
        <p:spPr>
          <a:xfrm>
            <a:off x="-252536" y="1268760"/>
            <a:ext cx="9211361" cy="5400600"/>
          </a:xfrm>
        </p:spPr>
        <p:txBody>
          <a:bodyPr/>
          <a:lstStyle/>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שומן רווי ובלתי רווי</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שומני טרנס </a:t>
            </a:r>
            <a:r>
              <a:rPr lang="he-IL" sz="2400" dirty="0" err="1" smtClean="0">
                <a:latin typeface="Aharoni" panose="02010803020104030203" pitchFamily="2" charset="-79"/>
                <a:cs typeface="Aharoni" panose="02010803020104030203" pitchFamily="2" charset="-79"/>
              </a:rPr>
              <a:t>וציס</a:t>
            </a: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שומן לעומת שמן</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טיב השמנים  ושימוש בנוגדי חמצון לטיגון על מנת למנוע התחמצנות השמן.</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ככל שנקודת הרתיחה של השמן </a:t>
            </a:r>
            <a:r>
              <a:rPr lang="he-IL" sz="2400" dirty="0">
                <a:latin typeface="Aharoni" panose="02010803020104030203" pitchFamily="2" charset="-79"/>
                <a:cs typeface="Aharoni" panose="02010803020104030203" pitchFamily="2" charset="-79"/>
              </a:rPr>
              <a:t>גבוהה </a:t>
            </a:r>
            <a:r>
              <a:rPr lang="he-IL" sz="2400" dirty="0" smtClean="0">
                <a:latin typeface="Aharoni" panose="02010803020104030203" pitchFamily="2" charset="-79"/>
                <a:cs typeface="Aharoni" panose="02010803020104030203" pitchFamily="2" charset="-79"/>
              </a:rPr>
              <a:t>יותר</a:t>
            </a:r>
            <a:r>
              <a:rPr lang="he-IL" sz="2400" dirty="0">
                <a:latin typeface="Aharoni" panose="02010803020104030203" pitchFamily="2" charset="-79"/>
                <a:cs typeface="Aharoni" panose="02010803020104030203" pitchFamily="2" charset="-79"/>
              </a:rPr>
              <a:t>, כך איכות השמן טובה יותר. נקודת העישון (הנקודה שבא יוצא עשן) היא בנקודה קצת יותר גבוהה מנקודת הרתיחה. זאת בעצם הנקודה שבה השמן נשרף. </a:t>
            </a:r>
            <a:r>
              <a:rPr lang="he-IL" sz="2400" dirty="0" smtClean="0">
                <a:latin typeface="Aharoni" panose="02010803020104030203" pitchFamily="2" charset="-79"/>
                <a:cs typeface="Aharoni" panose="02010803020104030203" pitchFamily="2" charset="-79"/>
              </a:rPr>
              <a:t>ככל שיש פחות קשרים כפולים נקודת הרתיחה גבוהה יותר והשמן פחות חשוף להתחמצנות והישרפות.</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מטבוליזם השומנים (הטריגליצריד)-</a:t>
            </a:r>
          </a:p>
          <a:p>
            <a:pPr marL="800100" lvl="1" indent="-342900" algn="r">
              <a:buFont typeface="Arial" panose="020B0604020202020204" pitchFamily="34" charset="0"/>
              <a:buChar char="•"/>
            </a:pPr>
            <a:r>
              <a:rPr lang="he-IL" sz="2000" dirty="0" smtClean="0">
                <a:latin typeface="Aharoni" panose="02010803020104030203" pitchFamily="2" charset="-79"/>
                <a:cs typeface="Aharoni" panose="02010803020104030203" pitchFamily="2" charset="-79"/>
              </a:rPr>
              <a:t>1.מלחי </a:t>
            </a:r>
            <a:r>
              <a:rPr lang="he-IL" sz="2000" dirty="0">
                <a:latin typeface="Aharoni" panose="02010803020104030203" pitchFamily="2" charset="-79"/>
                <a:cs typeface="Aharoni" panose="02010803020104030203" pitchFamily="2" charset="-79"/>
              </a:rPr>
              <a:t>המרה מפזרים את הטריגליצריד במעי הדק. התהליך הזה נקרא "תחליב" או "</a:t>
            </a:r>
            <a:r>
              <a:rPr lang="he-IL" sz="2000" dirty="0" err="1">
                <a:latin typeface="Aharoni" panose="02010803020104030203" pitchFamily="2" charset="-79"/>
                <a:cs typeface="Aharoni" panose="02010803020104030203" pitchFamily="2" charset="-79"/>
              </a:rPr>
              <a:t>אמוליסיה</a:t>
            </a:r>
            <a:r>
              <a:rPr lang="he-IL" sz="2000" dirty="0">
                <a:latin typeface="Aharoni" panose="02010803020104030203" pitchFamily="2" charset="-79"/>
                <a:cs typeface="Aharoni" panose="02010803020104030203" pitchFamily="2" charset="-79"/>
              </a:rPr>
              <a:t>"</a:t>
            </a:r>
          </a:p>
          <a:p>
            <a:pPr marL="800100" lvl="1" indent="-342900" algn="r">
              <a:buFont typeface="Arial" panose="020B0604020202020204" pitchFamily="34" charset="0"/>
              <a:buChar char="•"/>
            </a:pPr>
            <a:r>
              <a:rPr lang="he-IL" sz="2000" dirty="0">
                <a:latin typeface="Aharoni" panose="02010803020104030203" pitchFamily="2" charset="-79"/>
                <a:cs typeface="Aharoni" panose="02010803020104030203" pitchFamily="2" charset="-79"/>
              </a:rPr>
              <a:t>2</a:t>
            </a:r>
            <a:r>
              <a:rPr lang="he-IL" sz="2000" dirty="0" smtClean="0">
                <a:latin typeface="Aharoni" panose="02010803020104030203" pitchFamily="2" charset="-79"/>
                <a:cs typeface="Aharoni" panose="02010803020104030203" pitchFamily="2" charset="-79"/>
              </a:rPr>
              <a:t>. פירוק </a:t>
            </a:r>
            <a:r>
              <a:rPr lang="he-IL" sz="2000" dirty="0">
                <a:latin typeface="Aharoni" panose="02010803020104030203" pitchFamily="2" charset="-79"/>
                <a:cs typeface="Aharoni" panose="02010803020104030203" pitchFamily="2" charset="-79"/>
              </a:rPr>
              <a:t>ע"י אנזימים לגליצרול וחומצות </a:t>
            </a:r>
            <a:r>
              <a:rPr lang="he-IL" sz="2000" dirty="0" smtClean="0">
                <a:latin typeface="Aharoni" panose="02010803020104030203" pitchFamily="2" charset="-79"/>
                <a:cs typeface="Aharoni" panose="02010803020104030203" pitchFamily="2" charset="-79"/>
              </a:rPr>
              <a:t>שומן</a:t>
            </a:r>
          </a:p>
          <a:p>
            <a:pPr marL="342900" indent="-342900" algn="r">
              <a:buFont typeface="Arial" panose="020B0604020202020204" pitchFamily="34" charset="0"/>
              <a:buChar char="•"/>
            </a:pPr>
            <a:r>
              <a:rPr lang="he-IL" sz="2400" dirty="0" err="1" smtClean="0">
                <a:latin typeface="Aharoni" panose="02010803020104030203" pitchFamily="2" charset="-79"/>
                <a:cs typeface="Aharoni" panose="02010803020104030203" pitchFamily="2" charset="-79"/>
              </a:rPr>
              <a:t>ליפופרוטאין</a:t>
            </a:r>
            <a:r>
              <a:rPr lang="he-IL" sz="2400" dirty="0" smtClean="0">
                <a:latin typeface="Aharoni" panose="02010803020104030203" pitchFamily="2" charset="-79"/>
                <a:cs typeface="Aharoni" panose="02010803020104030203" pitchFamily="2" charset="-79"/>
              </a:rPr>
              <a:t>- </a:t>
            </a:r>
            <a:r>
              <a:rPr lang="en-US" sz="2400" dirty="0" smtClean="0">
                <a:latin typeface="Aharoni" panose="02010803020104030203" pitchFamily="2" charset="-79"/>
                <a:cs typeface="Aharoni" panose="02010803020104030203" pitchFamily="2" charset="-79"/>
              </a:rPr>
              <a:t>HDL/LDL</a:t>
            </a: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תפקידי השומנים</a:t>
            </a:r>
            <a:endParaRPr lang="en-US" sz="2400" dirty="0" smtClean="0">
              <a:latin typeface="Aharoni" panose="02010803020104030203" pitchFamily="2" charset="-79"/>
              <a:cs typeface="Aharoni" panose="02010803020104030203" pitchFamily="2" charset="-79"/>
            </a:endParaRPr>
          </a:p>
          <a:p>
            <a:pPr algn="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endParaRPr lang="he-IL" sz="2400" dirty="0">
              <a:latin typeface="Aharoni" panose="02010803020104030203" pitchFamily="2" charset="-79"/>
              <a:cs typeface="Aharoni" panose="02010803020104030203" pitchFamily="2" charset="-79"/>
            </a:endParaRPr>
          </a:p>
        </p:txBody>
      </p:sp>
      <p:sp>
        <p:nvSpPr>
          <p:cNvPr id="6" name="TextBox 5"/>
          <p:cNvSpPr txBox="1"/>
          <p:nvPr/>
        </p:nvSpPr>
        <p:spPr>
          <a:xfrm>
            <a:off x="5380129" y="260648"/>
            <a:ext cx="3578696" cy="914400"/>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none" lIns="91440" tIns="45720" rIns="91440" bIns="45720" rtlCol="1" anchor="ctr">
            <a:normAutofit/>
          </a:bodyPr>
          <a:lstStyle/>
          <a:p>
            <a:pPr marL="0" marR="0" indent="0" algn="r" defTabSz="914400" rtl="1" eaLnBrk="1" fontAlgn="auto" latinLnBrk="0" hangingPunct="1">
              <a:lnSpc>
                <a:spcPct val="100000"/>
              </a:lnSpc>
              <a:spcBef>
                <a:spcPts val="0"/>
              </a:spcBef>
              <a:spcAft>
                <a:spcPts val="0"/>
              </a:spcAft>
              <a:buClrTx/>
              <a:buSzTx/>
              <a:buFontTx/>
              <a:buNone/>
              <a:tabLst/>
            </a:pPr>
            <a:r>
              <a:rPr kumimoji="0" lang="he-IL" sz="2400" b="1"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שומנים:</a:t>
            </a:r>
          </a:p>
        </p:txBody>
      </p:sp>
      <p:pic>
        <p:nvPicPr>
          <p:cNvPr id="2" name="תמונה 1"/>
          <p:cNvPicPr>
            <a:picLocks noChangeAspect="1"/>
          </p:cNvPicPr>
          <p:nvPr/>
        </p:nvPicPr>
        <p:blipFill>
          <a:blip r:embed="rId10"/>
          <a:stretch>
            <a:fillRect/>
          </a:stretch>
        </p:blipFill>
        <p:spPr>
          <a:xfrm>
            <a:off x="0" y="5504647"/>
            <a:ext cx="1780474" cy="1333637"/>
          </a:xfrm>
          <a:prstGeom prst="rect">
            <a:avLst/>
          </a:prstGeom>
        </p:spPr>
      </p:pic>
      <p:pic>
        <p:nvPicPr>
          <p:cNvPr id="3" name="תמונה 2"/>
          <p:cNvPicPr>
            <a:picLocks noChangeAspect="1"/>
          </p:cNvPicPr>
          <p:nvPr/>
        </p:nvPicPr>
        <p:blipFill>
          <a:blip r:embed="rId11"/>
          <a:stretch>
            <a:fillRect/>
          </a:stretch>
        </p:blipFill>
        <p:spPr>
          <a:xfrm>
            <a:off x="107504" y="0"/>
            <a:ext cx="3847356" cy="2564904"/>
          </a:xfrm>
          <a:prstGeom prst="rect">
            <a:avLst/>
          </a:prstGeom>
        </p:spPr>
      </p:pic>
      <p:pic>
        <p:nvPicPr>
          <p:cNvPr id="7"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flipH="1" flipV="1">
            <a:off x="4211960" y="188640"/>
            <a:ext cx="1029891" cy="1029891"/>
          </a:xfrm>
          <a:prstGeom prst="rect">
            <a:avLst/>
          </a:prstGeom>
        </p:spPr>
      </p:pic>
      <p:pic>
        <p:nvPicPr>
          <p:cNvPr id="8" name="צליל מוקלט">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flipH="1" flipV="1">
            <a:off x="1763685" y="1700808"/>
            <a:ext cx="576067" cy="561903"/>
          </a:xfrm>
          <a:prstGeom prst="rect">
            <a:avLst/>
          </a:prstGeom>
        </p:spPr>
      </p:pic>
      <p:pic>
        <p:nvPicPr>
          <p:cNvPr id="9" name="צליל מוקלט">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499992" y="980728"/>
            <a:ext cx="842318" cy="842318"/>
          </a:xfrm>
          <a:prstGeom prst="rect">
            <a:avLst/>
          </a:prstGeom>
        </p:spPr>
      </p:pic>
      <p:pic>
        <p:nvPicPr>
          <p:cNvPr id="10" name="צליל מוקלט">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flipH="1" flipV="1">
            <a:off x="4139951" y="1484784"/>
            <a:ext cx="1008113" cy="1008113"/>
          </a:xfrm>
          <a:prstGeom prst="rect">
            <a:avLst/>
          </a:prstGeom>
        </p:spPr>
      </p:pic>
    </p:spTree>
    <p:extLst>
      <p:ext uri="{BB962C8B-B14F-4D97-AF65-F5344CB8AC3E}">
        <p14:creationId xmlns:p14="http://schemas.microsoft.com/office/powerpoint/2010/main" val="164497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97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8941"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594"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pPr>
              <a:defRPr/>
            </a:pPr>
            <a:fld id="{1291B71C-0B0F-4B00-9935-9D397885EF89}" type="slidenum">
              <a:rPr lang="he-IL" smtClean="0"/>
              <a:pPr>
                <a:defRPr/>
              </a:pPr>
              <a:t>34</a:t>
            </a:fld>
            <a:endParaRPr lang="he-IL" dirty="0"/>
          </a:p>
        </p:txBody>
      </p:sp>
      <p:sp>
        <p:nvSpPr>
          <p:cNvPr id="5" name="כותרת משנה 2"/>
          <p:cNvSpPr>
            <a:spLocks noGrp="1"/>
          </p:cNvSpPr>
          <p:nvPr>
            <p:ph type="subTitle" idx="1"/>
          </p:nvPr>
        </p:nvSpPr>
        <p:spPr>
          <a:xfrm>
            <a:off x="107504" y="1268760"/>
            <a:ext cx="8851321" cy="5400600"/>
          </a:xfrm>
        </p:spPr>
        <p:txBody>
          <a:bodyPr/>
          <a:lstStyle/>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חלבונים –שרשראות של חומצות אמינו.</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ח. אמינו- אבני הבניין של החלבון. </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ח. אמינו חיוניות</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עבור תינוק גם </a:t>
            </a:r>
            <a:r>
              <a:rPr lang="he-IL" sz="2400" dirty="0" err="1" smtClean="0">
                <a:latin typeface="Aharoni" panose="02010803020104030203" pitchFamily="2" charset="-79"/>
                <a:cs typeface="Aharoni" panose="02010803020104030203" pitchFamily="2" charset="-79"/>
              </a:rPr>
              <a:t>היסטידין</a:t>
            </a:r>
            <a:r>
              <a:rPr lang="he-IL" sz="2400" dirty="0" smtClean="0">
                <a:latin typeface="Aharoni" panose="02010803020104030203" pitchFamily="2" charset="-79"/>
                <a:cs typeface="Aharoni" panose="02010803020104030203" pitchFamily="2" charset="-79"/>
              </a:rPr>
              <a:t> נחשב חומצה אמינו חיונית.</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בין החיוניות </a:t>
            </a:r>
            <a:r>
              <a:rPr lang="he-IL" sz="2400" dirty="0" err="1" smtClean="0">
                <a:latin typeface="Aharoni" panose="02010803020104030203" pitchFamily="2" charset="-79"/>
                <a:cs typeface="Aharoni" panose="02010803020104030203" pitchFamily="2" charset="-79"/>
              </a:rPr>
              <a:t>לאוצין</a:t>
            </a:r>
            <a:r>
              <a:rPr lang="he-IL" sz="2400" dirty="0" smtClean="0">
                <a:latin typeface="Aharoni" panose="02010803020104030203" pitchFamily="2" charset="-79"/>
                <a:cs typeface="Aharoni" panose="02010803020104030203" pitchFamily="2" charset="-79"/>
              </a:rPr>
              <a:t> ואלין </a:t>
            </a:r>
            <a:r>
              <a:rPr lang="he-IL" sz="2400" dirty="0" err="1" smtClean="0">
                <a:latin typeface="Aharoni" panose="02010803020104030203" pitchFamily="2" charset="-79"/>
                <a:cs typeface="Aharoni" panose="02010803020104030203" pitchFamily="2" charset="-79"/>
              </a:rPr>
              <a:t>ואיזולאוצין</a:t>
            </a:r>
            <a:r>
              <a:rPr lang="he-IL" sz="2400" dirty="0" smtClean="0">
                <a:latin typeface="Aharoni" panose="02010803020104030203" pitchFamily="2" charset="-79"/>
                <a:cs typeface="Aharoni" panose="02010803020104030203" pitchFamily="2" charset="-79"/>
              </a:rPr>
              <a:t> הן </a:t>
            </a:r>
            <a:r>
              <a:rPr lang="he-IL" sz="2400" dirty="0" err="1" smtClean="0">
                <a:latin typeface="Aharoni" panose="02010803020104030203" pitchFamily="2" charset="-79"/>
                <a:cs typeface="Aharoni" panose="02010803020104030203" pitchFamily="2" charset="-79"/>
              </a:rPr>
              <a:t>ח.אמינו</a:t>
            </a:r>
            <a:r>
              <a:rPr lang="he-IL" sz="2400" dirty="0" smtClean="0">
                <a:latin typeface="Aharoni" panose="02010803020104030203" pitchFamily="2" charset="-79"/>
                <a:cs typeface="Aharoni" panose="02010803020104030203" pitchFamily="2" charset="-79"/>
              </a:rPr>
              <a:t> מסועפות </a:t>
            </a:r>
            <a:r>
              <a:rPr lang="en-US" sz="2400" dirty="0" smtClean="0">
                <a:latin typeface="Aharoni" panose="02010803020104030203" pitchFamily="2" charset="-79"/>
                <a:cs typeface="Aharoni" panose="02010803020104030203" pitchFamily="2" charset="-79"/>
              </a:rPr>
              <a:t>BCAA</a:t>
            </a:r>
            <a:r>
              <a:rPr lang="he-IL" sz="2400" dirty="0" smtClean="0">
                <a:latin typeface="Aharoni" panose="02010803020104030203" pitchFamily="2" charset="-79"/>
                <a:cs typeface="Aharoni" panose="02010803020104030203" pitchFamily="2" charset="-79"/>
              </a:rPr>
              <a:t>- חשובות בתיקון ותחזוקת רקמת השריר.</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ערך </a:t>
            </a:r>
            <a:r>
              <a:rPr lang="he-IL" sz="2400" dirty="0" err="1" smtClean="0">
                <a:latin typeface="Aharoni" panose="02010803020104030203" pitchFamily="2" charset="-79"/>
                <a:cs typeface="Aharoni" panose="02010803020104030203" pitchFamily="2" charset="-79"/>
              </a:rPr>
              <a:t>בילוגי</a:t>
            </a:r>
            <a:r>
              <a:rPr lang="he-IL" sz="2400" dirty="0" smtClean="0">
                <a:latin typeface="Aharoni" panose="02010803020104030203" pitchFamily="2" charset="-79"/>
                <a:cs typeface="Aharoni" panose="02010803020104030203" pitchFamily="2" charset="-79"/>
              </a:rPr>
              <a:t>- זמינות ביולוגית (ביצה ומי גבינה בעלי ערך ביולוגי הגבוה ביותר).</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ח. אמינית מגבילה.</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מנת חלבון מלא- מנה בה מתקבלות כל </a:t>
            </a:r>
            <a:r>
              <a:rPr lang="he-IL" sz="2400" dirty="0" err="1" smtClean="0">
                <a:latin typeface="Aharoni" panose="02010803020104030203" pitchFamily="2" charset="-79"/>
                <a:cs typeface="Aharoni" panose="02010803020104030203" pitchFamily="2" charset="-79"/>
              </a:rPr>
              <a:t>הח.אמינו</a:t>
            </a:r>
            <a:r>
              <a:rPr lang="he-IL" sz="2400" dirty="0" smtClean="0">
                <a:latin typeface="Aharoni" panose="02010803020104030203" pitchFamily="2" charset="-79"/>
                <a:cs typeface="Aharoni" panose="02010803020104030203" pitchFamily="2" charset="-79"/>
              </a:rPr>
              <a:t> החיוניות. מה לגבי </a:t>
            </a:r>
            <a:r>
              <a:rPr lang="he-IL" sz="2400" dirty="0" err="1" smtClean="0">
                <a:latin typeface="Aharoni" panose="02010803020104030203" pitchFamily="2" charset="-79"/>
                <a:cs typeface="Aharoni" panose="02010803020104030203" pitchFamily="2" charset="-79"/>
              </a:rPr>
              <a:t>צימחונים</a:t>
            </a:r>
            <a:r>
              <a:rPr lang="he-IL" sz="2400" dirty="0" smtClean="0">
                <a:latin typeface="Aharoni" panose="02010803020104030203" pitchFamily="2" charset="-79"/>
                <a:cs typeface="Aharoni" panose="02010803020104030203" pitchFamily="2" charset="-79"/>
              </a:rPr>
              <a:t>?</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מבנה החלבון. </a:t>
            </a:r>
            <a:r>
              <a:rPr lang="he-IL" sz="2400" dirty="0" err="1" smtClean="0">
                <a:latin typeface="Aharoni" panose="02010803020104030203" pitchFamily="2" charset="-79"/>
                <a:cs typeface="Aharoni" panose="02010803020104030203" pitchFamily="2" charset="-79"/>
              </a:rPr>
              <a:t>דנטורציה</a:t>
            </a:r>
            <a:r>
              <a:rPr lang="he-IL" sz="2400" dirty="0" smtClean="0">
                <a:latin typeface="Aharoni" panose="02010803020104030203" pitchFamily="2" charset="-79"/>
                <a:cs typeface="Aharoni" panose="02010803020104030203" pitchFamily="2" charset="-79"/>
              </a:rPr>
              <a:t> אינה רלוונטית מבחינה תזונתית.</a:t>
            </a:r>
          </a:p>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בקיבה במנה השניוני </a:t>
            </a:r>
            <a:r>
              <a:rPr lang="he-IL" sz="2400" dirty="0" err="1" smtClean="0">
                <a:latin typeface="Aharoni" panose="02010803020104030203" pitchFamily="2" charset="-79"/>
                <a:cs typeface="Aharoni" panose="02010803020104030203" pitchFamily="2" charset="-79"/>
              </a:rPr>
              <a:t>והשלישיוני</a:t>
            </a:r>
            <a:r>
              <a:rPr lang="he-IL" sz="2400" dirty="0" smtClean="0">
                <a:latin typeface="Aharoni" panose="02010803020104030203" pitchFamily="2" charset="-79"/>
                <a:cs typeface="Aharoni" panose="02010803020104030203" pitchFamily="2" charset="-79"/>
              </a:rPr>
              <a:t> מתפרקים בשלל החומציות הגבוהה ופירוק השרשרת יעשה במעי הדק. </a:t>
            </a:r>
          </a:p>
          <a:p>
            <a:pPr algn="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endParaRPr lang="en-US" sz="2400" dirty="0" smtClean="0">
              <a:latin typeface="Aharoni" panose="02010803020104030203" pitchFamily="2" charset="-79"/>
              <a:cs typeface="Aharoni" panose="02010803020104030203" pitchFamily="2" charset="-79"/>
            </a:endParaRPr>
          </a:p>
          <a:p>
            <a:pPr algn="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endParaRPr lang="he-IL" sz="2400" dirty="0">
              <a:latin typeface="Aharoni" panose="02010803020104030203" pitchFamily="2" charset="-79"/>
              <a:cs typeface="Aharoni" panose="02010803020104030203" pitchFamily="2" charset="-79"/>
            </a:endParaRPr>
          </a:p>
        </p:txBody>
      </p:sp>
      <p:sp>
        <p:nvSpPr>
          <p:cNvPr id="6" name="TextBox 5"/>
          <p:cNvSpPr txBox="1"/>
          <p:nvPr/>
        </p:nvSpPr>
        <p:spPr>
          <a:xfrm>
            <a:off x="5380129" y="260648"/>
            <a:ext cx="3578696" cy="914400"/>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none" lIns="91440" tIns="45720" rIns="91440" bIns="45720" rtlCol="1" anchor="ctr">
            <a:normAutofit/>
          </a:bodyPr>
          <a:lstStyle/>
          <a:p>
            <a:pPr marL="0" marR="0" indent="0" algn="r" defTabSz="914400" rtl="1" eaLnBrk="1" fontAlgn="auto" latinLnBrk="0" hangingPunct="1">
              <a:lnSpc>
                <a:spcPct val="100000"/>
              </a:lnSpc>
              <a:spcBef>
                <a:spcPts val="0"/>
              </a:spcBef>
              <a:spcAft>
                <a:spcPts val="0"/>
              </a:spcAft>
              <a:buClrTx/>
              <a:buSzTx/>
              <a:buFontTx/>
              <a:buNone/>
              <a:tabLst/>
            </a:pPr>
            <a:r>
              <a:rPr lang="he-IL" sz="2400" b="1" dirty="0" smtClean="0">
                <a:solidFill>
                  <a:schemeClr val="tx1">
                    <a:lumMod val="50000"/>
                    <a:lumOff val="50000"/>
                  </a:schemeClr>
                </a:solidFill>
              </a:rPr>
              <a:t>חלבונים</a:t>
            </a:r>
            <a:r>
              <a:rPr kumimoji="0" lang="he-IL" sz="2400" b="1"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a:t>
            </a:r>
          </a:p>
        </p:txBody>
      </p:sp>
      <p:pic>
        <p:nvPicPr>
          <p:cNvPr id="3" name="תמונה 2"/>
          <p:cNvPicPr>
            <a:picLocks noChangeAspect="1"/>
          </p:cNvPicPr>
          <p:nvPr/>
        </p:nvPicPr>
        <p:blipFill>
          <a:blip r:embed="rId6"/>
          <a:stretch>
            <a:fillRect/>
          </a:stretch>
        </p:blipFill>
        <p:spPr>
          <a:xfrm>
            <a:off x="251520" y="342639"/>
            <a:ext cx="2469654" cy="1852241"/>
          </a:xfrm>
          <a:prstGeom prst="rect">
            <a:avLst/>
          </a:prstGeom>
        </p:spPr>
      </p:pic>
      <p:pic>
        <p:nvPicPr>
          <p:cNvPr id="7"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flipV="1">
            <a:off x="3203848" y="1124744"/>
            <a:ext cx="957882" cy="957881"/>
          </a:xfrm>
          <a:prstGeom prst="rect">
            <a:avLst/>
          </a:prstGeom>
        </p:spPr>
      </p:pic>
      <p:pic>
        <p:nvPicPr>
          <p:cNvPr id="8" name="צליל מוקלט">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flipH="1">
            <a:off x="3707903" y="4149080"/>
            <a:ext cx="741859" cy="741859"/>
          </a:xfrm>
          <a:prstGeom prst="rect">
            <a:avLst/>
          </a:prstGeom>
        </p:spPr>
      </p:pic>
    </p:spTree>
    <p:extLst>
      <p:ext uri="{BB962C8B-B14F-4D97-AF65-F5344CB8AC3E}">
        <p14:creationId xmlns:p14="http://schemas.microsoft.com/office/powerpoint/2010/main" val="397643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66216" fill="hold"/>
                                        <p:tgtEl>
                                          <p:spTgt spid="7"/>
                                        </p:tgtEl>
                                      </p:cBhvr>
                                    </p:cmd>
                                  </p:childTnLst>
                                </p:cTn>
                              </p:par>
                            </p:childTnLst>
                          </p:cTn>
                        </p:par>
                      </p:childTnLst>
                    </p:cTn>
                  </p:par>
                </p:childTnLst>
              </p:cTn>
              <p:nextCondLst>
                <p:cond evt="onClick" delay="0">
                  <p:tgtEl>
                    <p:spTgt spid="7"/>
                  </p:tgtEl>
                </p:cond>
              </p:nextCondLst>
            </p:seq>
            <p:audio>
              <p:cMediaNode vol="8000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4684" fill="hold"/>
                                        <p:tgtEl>
                                          <p:spTgt spid="8"/>
                                        </p:tgtEl>
                                      </p:cBhvr>
                                    </p:cmd>
                                  </p:childTnLst>
                                </p:cTn>
                              </p:par>
                            </p:childTnLst>
                          </p:cTn>
                        </p:par>
                      </p:childTnLst>
                    </p:cTn>
                  </p:par>
                </p:childTnLst>
              </p:cTn>
              <p:nextCondLst>
                <p:cond evt="onClick" delay="0">
                  <p:tgtEl>
                    <p:spTgt spid="8"/>
                  </p:tgtEl>
                </p:cond>
              </p:nextCondLst>
            </p:seq>
            <p:audio>
              <p:cMediaNode vol="80000">
                <p:cTn id="54" fill="hold" display="0">
                  <p:stCondLst>
                    <p:cond delay="indefinite"/>
                  </p:stCondLst>
                  <p:endCondLst>
                    <p:cond evt="onStopAudio" delay="0">
                      <p:tgtEl>
                        <p:sldTgt/>
                      </p:tgtEl>
                    </p:cond>
                  </p:endCondLst>
                </p:cTn>
                <p:tgtEl>
                  <p:spTgt spid="8"/>
                </p:tgtEl>
              </p:cMediaNode>
            </p:audio>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pPr>
              <a:defRPr/>
            </a:pPr>
            <a:fld id="{1291B71C-0B0F-4B00-9935-9D397885EF89}" type="slidenum">
              <a:rPr lang="he-IL" smtClean="0"/>
              <a:pPr>
                <a:defRPr/>
              </a:pPr>
              <a:t>35</a:t>
            </a:fld>
            <a:endParaRPr lang="he-IL" dirty="0"/>
          </a:p>
        </p:txBody>
      </p:sp>
      <p:sp>
        <p:nvSpPr>
          <p:cNvPr id="5" name="כותרת משנה 2"/>
          <p:cNvSpPr>
            <a:spLocks noGrp="1"/>
          </p:cNvSpPr>
          <p:nvPr>
            <p:ph type="subTitle" idx="1"/>
          </p:nvPr>
        </p:nvSpPr>
        <p:spPr>
          <a:xfrm>
            <a:off x="107504" y="1268760"/>
            <a:ext cx="8851321" cy="5400600"/>
          </a:xfrm>
        </p:spPr>
        <p:txBody>
          <a:bodyPr/>
          <a:lstStyle/>
          <a:p>
            <a:pPr marL="342900" indent="-342900" algn="r">
              <a:buFont typeface="Arial" panose="020B0604020202020204" pitchFamily="34" charset="0"/>
              <a:buChar char="•"/>
            </a:pPr>
            <a:r>
              <a:rPr lang="he-IL" sz="2400" dirty="0" smtClean="0">
                <a:latin typeface="Aharoni" panose="02010803020104030203" pitchFamily="2" charset="-79"/>
                <a:cs typeface="Aharoni" panose="02010803020104030203" pitchFamily="2" charset="-79"/>
              </a:rPr>
              <a:t>מזונות אורגניים שנוצרים ע"י החי ולא נספרים </a:t>
            </a:r>
          </a:p>
          <a:p>
            <a:pPr algn="r"/>
            <a:r>
              <a:rPr lang="he-IL" sz="2400" dirty="0">
                <a:latin typeface="Aharoni" panose="02010803020104030203" pitchFamily="2" charset="-79"/>
                <a:cs typeface="Aharoni" panose="02010803020104030203" pitchFamily="2" charset="-79"/>
              </a:rPr>
              <a:t> </a:t>
            </a:r>
            <a:r>
              <a:rPr lang="he-IL" sz="2400" dirty="0" smtClean="0">
                <a:latin typeface="Aharoni" panose="02010803020104030203" pitchFamily="2" charset="-79"/>
                <a:cs typeface="Aharoni" panose="02010803020104030203" pitchFamily="2" charset="-79"/>
              </a:rPr>
              <a:t>     מבחינה קלורית מכיוון שערכם הקלורי נמוך.</a:t>
            </a:r>
          </a:p>
          <a:p>
            <a:pPr marL="342900" indent="-342900" algn="r">
              <a:buFont typeface="Arial" panose="020B0604020202020204" pitchFamily="34" charset="0"/>
              <a:buChar char="•"/>
            </a:pPr>
            <a:r>
              <a:rPr lang="en-US" sz="2400" dirty="0" smtClean="0">
                <a:latin typeface="Aharoni" panose="02010803020104030203" pitchFamily="2" charset="-79"/>
                <a:cs typeface="Aharoni" panose="02010803020104030203" pitchFamily="2" charset="-79"/>
              </a:rPr>
              <a:t>A</a:t>
            </a:r>
            <a:r>
              <a:rPr lang="he-IL" sz="2400" dirty="0" smtClean="0">
                <a:latin typeface="Aharoni" panose="02010803020104030203" pitchFamily="2" charset="-79"/>
                <a:cs typeface="Aharoni" panose="02010803020104030203" pitchFamily="2" charset="-79"/>
              </a:rPr>
              <a:t> (מצוי בעלים וכתומים, ומזון מן החי, כבד)</a:t>
            </a:r>
          </a:p>
          <a:p>
            <a:pPr algn="r"/>
            <a:r>
              <a:rPr lang="he-IL" sz="2400" dirty="0" smtClean="0">
                <a:latin typeface="Aharoni" panose="02010803020104030203" pitchFamily="2" charset="-79"/>
                <a:cs typeface="Aharoni" panose="02010803020104030203" pitchFamily="2" charset="-79"/>
              </a:rPr>
              <a:t>מחסור: עיוורון לילה, התייבשות רשתית. לא קיים בארץ</a:t>
            </a:r>
          </a:p>
          <a:p>
            <a:pPr marL="342900" indent="-342900" algn="r">
              <a:buFont typeface="Arial" panose="020B0604020202020204" pitchFamily="34" charset="0"/>
              <a:buChar char="•"/>
            </a:pPr>
            <a:r>
              <a:rPr lang="en-US" sz="2400" dirty="0" smtClean="0">
                <a:latin typeface="Aharoni" panose="02010803020104030203" pitchFamily="2" charset="-79"/>
                <a:cs typeface="Aharoni" panose="02010803020104030203" pitchFamily="2" charset="-79"/>
              </a:rPr>
              <a:t>D</a:t>
            </a:r>
            <a:r>
              <a:rPr lang="he-IL" sz="2400" dirty="0" smtClean="0">
                <a:latin typeface="Aharoni" panose="02010803020104030203" pitchFamily="2" charset="-79"/>
                <a:cs typeface="Aharoni" panose="02010803020104030203" pitchFamily="2" charset="-79"/>
              </a:rPr>
              <a:t> חשיפה לקרני השמש מאפשרת ייצור ויטמין </a:t>
            </a:r>
            <a:r>
              <a:rPr lang="en-US" sz="2400" dirty="0" smtClean="0">
                <a:latin typeface="Aharoni" panose="02010803020104030203" pitchFamily="2" charset="-79"/>
                <a:cs typeface="Aharoni" panose="02010803020104030203" pitchFamily="2" charset="-79"/>
              </a:rPr>
              <a:t>D</a:t>
            </a:r>
            <a:r>
              <a:rPr lang="he-IL" sz="2400" dirty="0" smtClean="0">
                <a:latin typeface="Aharoni" panose="02010803020104030203" pitchFamily="2" charset="-79"/>
                <a:cs typeface="Aharoni" panose="02010803020104030203" pitchFamily="2" charset="-79"/>
              </a:rPr>
              <a:t>. קליטתו כתוסף בשמן בלבד. </a:t>
            </a:r>
          </a:p>
          <a:p>
            <a:pPr marL="342900" indent="-342900" algn="r">
              <a:buFont typeface="Arial" panose="020B0604020202020204" pitchFamily="34" charset="0"/>
              <a:buChar char="•"/>
            </a:pPr>
            <a:r>
              <a:rPr lang="en-US" sz="2400" dirty="0" smtClean="0">
                <a:latin typeface="Aharoni" panose="02010803020104030203" pitchFamily="2" charset="-79"/>
                <a:cs typeface="Aharoni" panose="02010803020104030203" pitchFamily="2" charset="-79"/>
              </a:rPr>
              <a:t>K</a:t>
            </a:r>
            <a:r>
              <a:rPr lang="he-IL" sz="2400" dirty="0" smtClean="0">
                <a:latin typeface="Aharoni" panose="02010803020104030203" pitchFamily="2" charset="-79"/>
                <a:cs typeface="Aharoni" panose="02010803020104030203" pitchFamily="2" charset="-79"/>
              </a:rPr>
              <a:t> </a:t>
            </a:r>
            <a:r>
              <a:rPr lang="he-IL" sz="2400" dirty="0">
                <a:latin typeface="Aharoni" panose="02010803020104030203" pitchFamily="2" charset="-79"/>
                <a:cs typeface="Aharoni" panose="02010803020104030203" pitchFamily="2" charset="-79"/>
              </a:rPr>
              <a:t>(מצוי </a:t>
            </a:r>
            <a:r>
              <a:rPr lang="he-IL" sz="2400" dirty="0" smtClean="0">
                <a:latin typeface="Aharoni" panose="02010803020104030203" pitchFamily="2" charset="-79"/>
                <a:cs typeface="Aharoni" panose="02010803020104030203" pitchFamily="2" charset="-79"/>
              </a:rPr>
              <a:t>בעלים ( חשוב לקרישת הדם. )</a:t>
            </a:r>
          </a:p>
          <a:p>
            <a:pPr marL="342900" indent="-342900" algn="r">
              <a:buFont typeface="Arial" panose="020B0604020202020204" pitchFamily="34" charset="0"/>
              <a:buChar char="•"/>
            </a:pPr>
            <a:r>
              <a:rPr lang="en-US" sz="2400" dirty="0" smtClean="0">
                <a:latin typeface="Aharoni" panose="02010803020104030203" pitchFamily="2" charset="-79"/>
                <a:cs typeface="Aharoni" panose="02010803020104030203" pitchFamily="2" charset="-79"/>
              </a:rPr>
              <a:t>B</a:t>
            </a:r>
            <a:r>
              <a:rPr lang="he-IL" sz="2400" dirty="0" smtClean="0">
                <a:latin typeface="Aharoni" panose="02010803020104030203" pitchFamily="2" charset="-79"/>
                <a:cs typeface="Aharoni" panose="02010803020104030203" pitchFamily="2" charset="-79"/>
              </a:rPr>
              <a:t> מסיסים במים (מצויים בחיטה ושאר דגנים (בעיקר בקליפה, עלים). קבוצה מגוונת של ויטמינים. </a:t>
            </a:r>
          </a:p>
          <a:p>
            <a:pPr algn="r"/>
            <a:r>
              <a:rPr lang="he-IL" sz="2400" dirty="0" smtClean="0">
                <a:latin typeface="Aharoni" panose="02010803020104030203" pitchFamily="2" charset="-79"/>
                <a:cs typeface="Aharoni" panose="02010803020104030203" pitchFamily="2" charset="-79"/>
              </a:rPr>
              <a:t>      פרשת רמדיה –</a:t>
            </a:r>
            <a:r>
              <a:rPr lang="en-US" sz="2400" dirty="0" smtClean="0">
                <a:latin typeface="Aharoni" panose="02010803020104030203" pitchFamily="2" charset="-79"/>
                <a:cs typeface="Aharoni" panose="02010803020104030203" pitchFamily="2" charset="-79"/>
              </a:rPr>
              <a:t>B1</a:t>
            </a:r>
            <a:r>
              <a:rPr lang="he-IL" sz="2400" dirty="0" smtClean="0">
                <a:latin typeface="Aharoni" panose="02010803020104030203" pitchFamily="2" charset="-79"/>
                <a:cs typeface="Aharoni" panose="02010803020104030203" pitchFamily="2" charset="-79"/>
              </a:rPr>
              <a:t> (חשוב לפירוק גלוקוז ל </a:t>
            </a:r>
            <a:r>
              <a:rPr lang="en-US" sz="2400" dirty="0" smtClean="0">
                <a:latin typeface="Aharoni" panose="02010803020104030203" pitchFamily="2" charset="-79"/>
                <a:cs typeface="Aharoni" panose="02010803020104030203" pitchFamily="2" charset="-79"/>
              </a:rPr>
              <a:t>ATP</a:t>
            </a:r>
            <a:r>
              <a:rPr lang="he-IL" sz="2400" dirty="0" smtClean="0">
                <a:latin typeface="Aharoni" panose="02010803020104030203" pitchFamily="2" charset="-79"/>
                <a:cs typeface="Aharoni" panose="02010803020104030203" pitchFamily="2" charset="-79"/>
              </a:rPr>
              <a:t> במוח לשם יצירת אנרגיה.)</a:t>
            </a:r>
          </a:p>
          <a:p>
            <a:pPr algn="r"/>
            <a:r>
              <a:rPr lang="he-IL" sz="2400" dirty="0">
                <a:latin typeface="Aharoni" panose="02010803020104030203" pitchFamily="2" charset="-79"/>
                <a:cs typeface="Aharoni" panose="02010803020104030203" pitchFamily="2" charset="-79"/>
              </a:rPr>
              <a:t> </a:t>
            </a:r>
            <a:r>
              <a:rPr lang="he-IL" sz="2400" dirty="0" smtClean="0">
                <a:latin typeface="Aharoni" panose="02010803020104030203" pitchFamily="2" charset="-79"/>
                <a:cs typeface="Aharoni" panose="02010803020104030203" pitchFamily="2" charset="-79"/>
              </a:rPr>
              <a:t>             </a:t>
            </a:r>
            <a:r>
              <a:rPr lang="en-US" sz="2400" dirty="0" smtClean="0">
                <a:latin typeface="Aharoni" panose="02010803020104030203" pitchFamily="2" charset="-79"/>
                <a:cs typeface="Aharoni" panose="02010803020104030203" pitchFamily="2" charset="-79"/>
              </a:rPr>
              <a:t>B6, B12</a:t>
            </a:r>
            <a:r>
              <a:rPr lang="he-IL" sz="2400" dirty="0" smtClean="0">
                <a:latin typeface="Aharoni" panose="02010803020104030203" pitchFamily="2" charset="-79"/>
                <a:cs typeface="Aharoni" panose="02010803020104030203" pitchFamily="2" charset="-79"/>
              </a:rPr>
              <a:t> קשורים לתפקוד כדורית הדם האדומה . חסר-&gt; המוגלובין נמוך</a:t>
            </a:r>
          </a:p>
          <a:p>
            <a:pPr marL="342900" indent="-342900" algn="r">
              <a:buFont typeface="Arial" panose="020B0604020202020204" pitchFamily="34" charset="0"/>
              <a:buChar char="•"/>
            </a:pPr>
            <a:r>
              <a:rPr lang="en-US" sz="2400" dirty="0" smtClean="0">
                <a:latin typeface="Aharoni" panose="02010803020104030203" pitchFamily="2" charset="-79"/>
                <a:cs typeface="Aharoni" panose="02010803020104030203" pitchFamily="2" charset="-79"/>
              </a:rPr>
              <a:t>C</a:t>
            </a:r>
            <a:r>
              <a:rPr lang="he-IL" sz="2400" dirty="0" smtClean="0">
                <a:latin typeface="Aharoni" panose="02010803020104030203" pitchFamily="2" charset="-79"/>
                <a:cs typeface="Aharoni" panose="02010803020104030203" pitchFamily="2" charset="-79"/>
              </a:rPr>
              <a:t> (מצוי כמעט בכל מזון , פירות הדר עגבניות עלים) רגיש מכיוון שמועד להתחמצנות. גורמי חמצון- חום , אוויר, מתכות. מחזק את המערכת החיסונית משמש כנוגד חמצון </a:t>
            </a:r>
          </a:p>
          <a:p>
            <a:pPr marL="342900" indent="-342900" algn="r">
              <a:buFont typeface="Arial" panose="020B0604020202020204" pitchFamily="34" charset="0"/>
              <a:buChar char="•"/>
            </a:pP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endParaRPr lang="en-US" sz="2400" dirty="0" smtClean="0">
              <a:latin typeface="Aharoni" panose="02010803020104030203" pitchFamily="2" charset="-79"/>
              <a:cs typeface="Aharoni" panose="02010803020104030203" pitchFamily="2" charset="-79"/>
            </a:endParaRPr>
          </a:p>
          <a:p>
            <a:pPr algn="r"/>
            <a:endParaRPr lang="he-IL" sz="2400" dirty="0" smtClean="0">
              <a:latin typeface="Aharoni" panose="02010803020104030203" pitchFamily="2" charset="-79"/>
              <a:cs typeface="Aharoni" panose="02010803020104030203" pitchFamily="2" charset="-79"/>
            </a:endParaRPr>
          </a:p>
          <a:p>
            <a:pPr marL="342900" indent="-342900" algn="r">
              <a:buFont typeface="Arial" panose="020B0604020202020204" pitchFamily="34" charset="0"/>
              <a:buChar char="•"/>
            </a:pPr>
            <a:endParaRPr lang="he-IL" sz="2400" dirty="0">
              <a:latin typeface="Aharoni" panose="02010803020104030203" pitchFamily="2" charset="-79"/>
              <a:cs typeface="Aharoni" panose="02010803020104030203" pitchFamily="2" charset="-79"/>
            </a:endParaRPr>
          </a:p>
        </p:txBody>
      </p:sp>
      <p:sp>
        <p:nvSpPr>
          <p:cNvPr id="6" name="TextBox 5"/>
          <p:cNvSpPr txBox="1"/>
          <p:nvPr/>
        </p:nvSpPr>
        <p:spPr>
          <a:xfrm>
            <a:off x="5380129" y="260648"/>
            <a:ext cx="3578696" cy="914400"/>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none" lIns="91440" tIns="45720" rIns="91440" bIns="45720" rtlCol="1" anchor="ctr">
            <a:normAutofit/>
          </a:bodyPr>
          <a:lstStyle/>
          <a:p>
            <a:pPr marL="0" marR="0" indent="0" algn="r" defTabSz="914400" rtl="1" eaLnBrk="1" fontAlgn="auto" latinLnBrk="0" hangingPunct="1">
              <a:lnSpc>
                <a:spcPct val="100000"/>
              </a:lnSpc>
              <a:spcBef>
                <a:spcPts val="0"/>
              </a:spcBef>
              <a:spcAft>
                <a:spcPts val="0"/>
              </a:spcAft>
              <a:buClrTx/>
              <a:buSzTx/>
              <a:buFontTx/>
              <a:buNone/>
              <a:tabLst/>
            </a:pPr>
            <a:r>
              <a:rPr lang="he-IL" sz="2400" b="1" dirty="0" smtClean="0">
                <a:solidFill>
                  <a:schemeClr val="tx1">
                    <a:lumMod val="50000"/>
                    <a:lumOff val="50000"/>
                  </a:schemeClr>
                </a:solidFill>
              </a:rPr>
              <a:t>ויטמינים</a:t>
            </a:r>
            <a:r>
              <a:rPr kumimoji="0" lang="he-IL" sz="2400" b="1"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a:t>
            </a:r>
          </a:p>
        </p:txBody>
      </p:sp>
      <p:pic>
        <p:nvPicPr>
          <p:cNvPr id="2" name="תמונה 1"/>
          <p:cNvPicPr>
            <a:picLocks noChangeAspect="1"/>
          </p:cNvPicPr>
          <p:nvPr/>
        </p:nvPicPr>
        <p:blipFill>
          <a:blip r:embed="rId9"/>
          <a:stretch>
            <a:fillRect/>
          </a:stretch>
        </p:blipFill>
        <p:spPr>
          <a:xfrm>
            <a:off x="755576" y="249738"/>
            <a:ext cx="2502024" cy="2502024"/>
          </a:xfrm>
          <a:prstGeom prst="rect">
            <a:avLst/>
          </a:prstGeom>
        </p:spPr>
      </p:pic>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H="1" flipV="1">
            <a:off x="3419871" y="-27384"/>
            <a:ext cx="1029891" cy="1317923"/>
          </a:xfrm>
          <a:prstGeom prst="rect">
            <a:avLst/>
          </a:prstGeom>
        </p:spPr>
      </p:pic>
      <p:pic>
        <p:nvPicPr>
          <p:cNvPr id="7" name="צליל מוקלט">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rot="21425309" flipH="1">
            <a:off x="4509540" y="279550"/>
            <a:ext cx="763638" cy="763638"/>
          </a:xfrm>
          <a:prstGeom prst="rect">
            <a:avLst/>
          </a:prstGeom>
        </p:spPr>
      </p:pic>
      <p:pic>
        <p:nvPicPr>
          <p:cNvPr id="9" name="צליל מוקלט">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flipH="1">
            <a:off x="8194179" y="4602907"/>
            <a:ext cx="842317" cy="842317"/>
          </a:xfrm>
          <a:prstGeom prst="rect">
            <a:avLst/>
          </a:prstGeom>
        </p:spPr>
      </p:pic>
    </p:spTree>
    <p:extLst>
      <p:ext uri="{BB962C8B-B14F-4D97-AF65-F5344CB8AC3E}">
        <p14:creationId xmlns:p14="http://schemas.microsoft.com/office/powerpoint/2010/main" val="312730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24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309"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pPr>
              <a:defRPr/>
            </a:pPr>
            <a:fld id="{1291B71C-0B0F-4B00-9935-9D397885EF89}" type="slidenum">
              <a:rPr lang="he-IL" smtClean="0"/>
              <a:pPr>
                <a:defRPr/>
              </a:pPr>
              <a:t>36</a:t>
            </a:fld>
            <a:endParaRPr lang="he-IL" dirty="0"/>
          </a:p>
        </p:txBody>
      </p:sp>
      <p:pic>
        <p:nvPicPr>
          <p:cNvPr id="5" name="Picture 2" descr="scan0001"/>
          <p:cNvPicPr>
            <a:picLocks noChangeAspect="1" noChangeArrowheads="1"/>
          </p:cNvPicPr>
          <p:nvPr/>
        </p:nvPicPr>
        <p:blipFill rotWithShape="1">
          <a:blip r:embed="rId4">
            <a:extLst>
              <a:ext uri="{28A0092B-C50C-407E-A947-70E740481C1C}">
                <a14:useLocalDpi xmlns:a14="http://schemas.microsoft.com/office/drawing/2010/main" val="0"/>
              </a:ext>
            </a:extLst>
          </a:blip>
          <a:srcRect b="6951"/>
          <a:stretch/>
        </p:blipFill>
        <p:spPr>
          <a:xfrm>
            <a:off x="4283968" y="33930"/>
            <a:ext cx="4413250" cy="6381328"/>
          </a:xfrm>
          <a:prstGeom prst="rect">
            <a:avLst/>
          </a:prstGeom>
          <a:noFill/>
        </p:spPr>
      </p:pic>
      <p:sp>
        <p:nvSpPr>
          <p:cNvPr id="6" name="TextBox 5"/>
          <p:cNvSpPr txBox="1"/>
          <p:nvPr/>
        </p:nvSpPr>
        <p:spPr>
          <a:xfrm>
            <a:off x="179512" y="188640"/>
            <a:ext cx="3960440" cy="2520280"/>
          </a:xfrm>
          <a:prstGeom prst="rect">
            <a:avLst/>
          </a:prstGeom>
          <a:solidFill>
            <a:schemeClr val="bg1">
              <a:lumMod val="95000"/>
            </a:schemeClr>
          </a:solidFill>
          <a:ln w="22225">
            <a:solidFill>
              <a:schemeClr val="bg1"/>
            </a:solidFill>
          </a:ln>
          <a:effectLst>
            <a:outerShdw sx="101000" sy="101000" algn="ctr" rotWithShape="0">
              <a:schemeClr val="bg1">
                <a:lumMod val="75000"/>
              </a:schemeClr>
            </a:outerShdw>
          </a:effectLst>
        </p:spPr>
        <p:txBody>
          <a:bodyPr vert="horz" wrap="square" lIns="91440" tIns="45720" rIns="91440" bIns="45720" rtlCol="1" anchor="ctr">
            <a:noAutofit/>
          </a:bodyPr>
          <a:lstStyle/>
          <a:p>
            <a:pPr marL="0" marR="0" indent="0" algn="r" defTabSz="914400" rtl="1" eaLnBrk="1" fontAlgn="auto" latinLnBrk="0" hangingPunct="1">
              <a:lnSpc>
                <a:spcPct val="100000"/>
              </a:lnSpc>
              <a:spcBef>
                <a:spcPts val="0"/>
              </a:spcBef>
              <a:spcAft>
                <a:spcPts val="0"/>
              </a:spcAft>
              <a:buClrTx/>
              <a:buSzTx/>
              <a:buFontTx/>
              <a:buNone/>
              <a:tabLst/>
            </a:pPr>
            <a:r>
              <a:rPr kumimoji="0" lang="he-IL" sz="2000" b="0" i="0" u="none" strike="noStrike" kern="1200" cap="none" spc="0" normalizeH="0" baseline="0" noProof="0" dirty="0" smtClean="0">
                <a:ln>
                  <a:noFill/>
                </a:ln>
                <a:solidFill>
                  <a:schemeClr val="tx1">
                    <a:lumMod val="50000"/>
                    <a:lumOff val="50000"/>
                  </a:schemeClr>
                </a:solidFill>
                <a:effectLst/>
                <a:uLnTx/>
                <a:uFillTx/>
                <a:latin typeface="Aharoni" panose="02010803020104030203" pitchFamily="2" charset="-79"/>
                <a:cs typeface="Aharoni" panose="02010803020104030203" pitchFamily="2" charset="-79"/>
              </a:rPr>
              <a:t>מטרות הקורס באשר לתזונה האישית: </a:t>
            </a:r>
          </a:p>
          <a:p>
            <a:pPr marL="0" marR="0" indent="0" algn="r" defTabSz="914400" rtl="1" eaLnBrk="1" fontAlgn="auto" latinLnBrk="0" hangingPunct="1">
              <a:lnSpc>
                <a:spcPct val="100000"/>
              </a:lnSpc>
              <a:spcBef>
                <a:spcPts val="0"/>
              </a:spcBef>
              <a:spcAft>
                <a:spcPts val="0"/>
              </a:spcAft>
              <a:buClrTx/>
              <a:buSzTx/>
              <a:buFontTx/>
              <a:buNone/>
              <a:tabLst/>
            </a:pPr>
            <a:endParaRPr kumimoji="0" lang="he-IL" sz="2000" b="0" i="0" u="none" strike="noStrike" kern="1200" cap="none" spc="0" normalizeH="0" baseline="0" noProof="0" dirty="0" smtClean="0">
              <a:ln>
                <a:noFill/>
              </a:ln>
              <a:solidFill>
                <a:schemeClr val="tx1">
                  <a:lumMod val="50000"/>
                  <a:lumOff val="50000"/>
                </a:schemeClr>
              </a:solidFill>
              <a:effectLst/>
              <a:uLnTx/>
              <a:uFillTx/>
              <a:latin typeface="Aharoni" panose="02010803020104030203" pitchFamily="2" charset="-79"/>
              <a:cs typeface="Aharoni" panose="02010803020104030203" pitchFamily="2" charset="-79"/>
            </a:endParaRPr>
          </a:p>
          <a:p>
            <a:pPr marL="342900" marR="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pPr>
            <a:r>
              <a:rPr kumimoji="0" lang="he-IL" sz="2000" b="0" i="0" u="none" strike="noStrike" kern="1200" cap="none" spc="0" normalizeH="0" baseline="0" noProof="0" dirty="0" smtClean="0">
                <a:ln>
                  <a:noFill/>
                </a:ln>
                <a:solidFill>
                  <a:schemeClr val="tx1">
                    <a:lumMod val="50000"/>
                    <a:lumOff val="50000"/>
                  </a:schemeClr>
                </a:solidFill>
                <a:effectLst/>
                <a:uLnTx/>
                <a:uFillTx/>
                <a:latin typeface="Aharoni" panose="02010803020104030203" pitchFamily="2" charset="-79"/>
                <a:cs typeface="Aharoni" panose="02010803020104030203" pitchFamily="2" charset="-79"/>
              </a:rPr>
              <a:t>בחירה מתוך ידע</a:t>
            </a:r>
          </a:p>
          <a:p>
            <a:pPr marL="342900" marR="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pPr>
            <a:r>
              <a:rPr lang="he-IL" sz="2000" dirty="0" smtClean="0">
                <a:solidFill>
                  <a:schemeClr val="tx1">
                    <a:lumMod val="50000"/>
                    <a:lumOff val="50000"/>
                  </a:schemeClr>
                </a:solidFill>
                <a:latin typeface="Aharoni" panose="02010803020104030203" pitchFamily="2" charset="-79"/>
                <a:cs typeface="Aharoni" panose="02010803020104030203" pitchFamily="2" charset="-79"/>
              </a:rPr>
              <a:t>חשיבה ביקורתית</a:t>
            </a:r>
          </a:p>
          <a:p>
            <a:pPr marL="342900" marR="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pPr>
            <a:r>
              <a:rPr kumimoji="0" lang="he-IL" sz="2000" b="0" i="0" u="none" strike="noStrike" kern="1200" cap="none" spc="0" normalizeH="0" baseline="0" noProof="0" dirty="0" smtClean="0">
                <a:ln>
                  <a:noFill/>
                </a:ln>
                <a:solidFill>
                  <a:schemeClr val="tx1">
                    <a:lumMod val="50000"/>
                    <a:lumOff val="50000"/>
                  </a:schemeClr>
                </a:solidFill>
                <a:effectLst/>
                <a:uLnTx/>
                <a:uFillTx/>
                <a:latin typeface="Aharoni" panose="02010803020104030203" pitchFamily="2" charset="-79"/>
                <a:cs typeface="Aharoni" panose="02010803020104030203" pitchFamily="2" charset="-79"/>
              </a:rPr>
              <a:t>מודעות</a:t>
            </a:r>
          </a:p>
        </p:txBody>
      </p:sp>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1356754" y="3833639"/>
            <a:ext cx="1605955" cy="1605955"/>
          </a:xfrm>
          <a:prstGeom prst="rect">
            <a:avLst/>
          </a:prstGeom>
        </p:spPr>
      </p:pic>
    </p:spTree>
    <p:extLst>
      <p:ext uri="{BB962C8B-B14F-4D97-AF65-F5344CB8AC3E}">
        <p14:creationId xmlns:p14="http://schemas.microsoft.com/office/powerpoint/2010/main" val="999559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5443537" y="3123104"/>
            <a:ext cx="2878931" cy="1241822"/>
          </a:xfrm>
        </p:spPr>
        <p:txBody>
          <a:bodyPr>
            <a:noAutofit/>
          </a:bodyPr>
          <a:lstStyle/>
          <a:p>
            <a:r>
              <a:rPr lang="he-IL" sz="10350" dirty="0">
                <a:cs typeface="+mj-cs"/>
              </a:rPr>
              <a:t>תזונה</a:t>
            </a:r>
          </a:p>
        </p:txBody>
      </p:sp>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214" y="2065924"/>
            <a:ext cx="4457699" cy="3356183"/>
          </a:xfrm>
          <a:prstGeom prst="rect">
            <a:avLst/>
          </a:prstGeom>
        </p:spPr>
      </p:pic>
      <p:pic>
        <p:nvPicPr>
          <p:cNvPr id="2"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4449763" y="2065923"/>
            <a:ext cx="1130349" cy="1240839"/>
          </a:xfrm>
          <a:prstGeom prst="rect">
            <a:avLst/>
          </a:prstGeom>
        </p:spPr>
      </p:pic>
      <p:pic>
        <p:nvPicPr>
          <p:cNvPr id="5" name="צליל מוקלט">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rot="10800000" flipH="1">
            <a:off x="3031382" y="5106962"/>
            <a:ext cx="1418381" cy="1418381"/>
          </a:xfrm>
          <a:prstGeom prst="rect">
            <a:avLst/>
          </a:prstGeom>
        </p:spPr>
      </p:pic>
      <p:sp>
        <p:nvSpPr>
          <p:cNvPr id="6" name="TextBox 5"/>
          <p:cNvSpPr txBox="1"/>
          <p:nvPr/>
        </p:nvSpPr>
        <p:spPr>
          <a:xfrm rot="10800000" flipV="1">
            <a:off x="2054718" y="5706079"/>
            <a:ext cx="3506688" cy="369332"/>
          </a:xfrm>
          <a:prstGeom prst="rect">
            <a:avLst/>
          </a:prstGeom>
          <a:noFill/>
        </p:spPr>
        <p:txBody>
          <a:bodyPr wrap="square" rtlCol="1">
            <a:spAutoFit/>
          </a:bodyPr>
          <a:lstStyle/>
          <a:p>
            <a:r>
              <a:rPr lang="he-IL" sz="1800" kern="1200" dirty="0" smtClean="0">
                <a:solidFill>
                  <a:schemeClr val="tx1"/>
                </a:solidFill>
                <a:latin typeface="+mn-lt"/>
                <a:ea typeface="+mn-ea"/>
                <a:cs typeface="+mn-cs"/>
              </a:rPr>
              <a:t>נקודות אחרונות חשובות:</a:t>
            </a:r>
            <a:endParaRPr lang="he-IL" sz="1800" kern="1200" dirty="0">
              <a:solidFill>
                <a:schemeClr val="tx1"/>
              </a:solidFill>
              <a:latin typeface="+mn-lt"/>
              <a:ea typeface="+mn-ea"/>
              <a:cs typeface="+mn-cs"/>
            </a:endParaRPr>
          </a:p>
        </p:txBody>
      </p:sp>
    </p:spTree>
    <p:extLst>
      <p:ext uri="{BB962C8B-B14F-4D97-AF65-F5344CB8AC3E}">
        <p14:creationId xmlns:p14="http://schemas.microsoft.com/office/powerpoint/2010/main" val="962845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54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קבוצות המזון</a:t>
            </a:r>
            <a:endParaRPr lang="he-IL" dirty="0"/>
          </a:p>
        </p:txBody>
      </p:sp>
      <p:graphicFrame>
        <p:nvGraphicFramePr>
          <p:cNvPr id="4" name="דיאגרמה 3"/>
          <p:cNvGraphicFramePr/>
          <p:nvPr/>
        </p:nvGraphicFramePr>
        <p:xfrm>
          <a:off x="469710" y="175525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37484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לחם</a:t>
            </a:r>
            <a:endParaRPr lang="he-IL" dirty="0"/>
          </a:p>
        </p:txBody>
      </p:sp>
      <p:sp>
        <p:nvSpPr>
          <p:cNvPr id="3" name="מציין מיקום תוכן 2"/>
          <p:cNvSpPr>
            <a:spLocks noGrp="1"/>
          </p:cNvSpPr>
          <p:nvPr>
            <p:ph idx="1"/>
          </p:nvPr>
        </p:nvSpPr>
        <p:spPr>
          <a:xfrm>
            <a:off x="949014" y="2255177"/>
            <a:ext cx="7886700" cy="3668925"/>
          </a:xfrm>
        </p:spPr>
        <p:txBody>
          <a:bodyPr>
            <a:noAutofit/>
          </a:bodyPr>
          <a:lstStyle/>
          <a:p>
            <a:pPr marL="0" indent="0">
              <a:buNone/>
            </a:pPr>
            <a:r>
              <a:rPr lang="he-IL" sz="1800" dirty="0" smtClean="0"/>
              <a:t>מכיל עמילן(רב </a:t>
            </a:r>
            <a:r>
              <a:rPr lang="he-IL" sz="1800" dirty="0"/>
              <a:t>סוכר). בקבוצה זו יהיו כל המזונות שמכילים עמילן כרב סוכר</a:t>
            </a:r>
            <a:r>
              <a:rPr lang="he-IL" sz="1800" dirty="0" smtClean="0"/>
              <a:t>.</a:t>
            </a:r>
          </a:p>
          <a:p>
            <a:r>
              <a:rPr lang="he-IL" sz="1800" dirty="0"/>
              <a:t>יש שני סוגים של חיטה- </a:t>
            </a:r>
            <a:endParaRPr lang="he-IL" sz="1800" dirty="0" smtClean="0"/>
          </a:p>
          <a:p>
            <a:pPr marL="385763" indent="-385763">
              <a:buFont typeface="+mj-lt"/>
              <a:buAutoNum type="arabicPeriod"/>
            </a:pPr>
            <a:r>
              <a:rPr lang="he-IL" sz="1800" dirty="0" smtClean="0"/>
              <a:t>חיטה </a:t>
            </a:r>
            <a:r>
              <a:rPr lang="he-IL" sz="1800" dirty="0"/>
              <a:t>עם אחוז גבוה של גלוטן </a:t>
            </a:r>
            <a:endParaRPr lang="he-IL" sz="1800" dirty="0" smtClean="0"/>
          </a:p>
          <a:p>
            <a:pPr marL="385763" indent="-385763">
              <a:buFont typeface="+mj-lt"/>
              <a:buAutoNum type="arabicPeriod"/>
            </a:pPr>
            <a:r>
              <a:rPr lang="he-IL" sz="1800" dirty="0" smtClean="0"/>
              <a:t>חיטה </a:t>
            </a:r>
            <a:r>
              <a:rPr lang="he-IL" sz="1800" dirty="0"/>
              <a:t>עם אחוז נמוך של גלוטן</a:t>
            </a:r>
            <a:r>
              <a:rPr lang="he-IL" sz="1800" dirty="0" smtClean="0"/>
              <a:t>.</a:t>
            </a:r>
          </a:p>
          <a:p>
            <a:pPr marL="0" indent="0">
              <a:buNone/>
            </a:pPr>
            <a:r>
              <a:rPr lang="he-IL" sz="1800" dirty="0" smtClean="0"/>
              <a:t>הגלוטן </a:t>
            </a:r>
            <a:r>
              <a:rPr lang="he-IL" sz="1800" dirty="0"/>
              <a:t>הוא החלבון שנמצא בחיטה. </a:t>
            </a:r>
            <a:endParaRPr lang="he-IL" sz="1800" dirty="0" smtClean="0"/>
          </a:p>
          <a:p>
            <a:pPr marL="0" indent="0">
              <a:buNone/>
            </a:pPr>
            <a:r>
              <a:rPr lang="he-IL" sz="1800" dirty="0" smtClean="0"/>
              <a:t>לחיטה </a:t>
            </a:r>
            <a:r>
              <a:rPr lang="he-IL" sz="1800" dirty="0"/>
              <a:t>יש גמישות גדולה עם מים ומשתמשים בזה כדי להכין בצק. </a:t>
            </a:r>
            <a:endParaRPr lang="he-IL" sz="1800" dirty="0" smtClean="0"/>
          </a:p>
          <a:p>
            <a:r>
              <a:rPr lang="he-IL" sz="1800" dirty="0" smtClean="0"/>
              <a:t>משתמשים </a:t>
            </a:r>
            <a:r>
              <a:rPr lang="he-IL" sz="1800" dirty="0"/>
              <a:t>בסודה </a:t>
            </a:r>
            <a:r>
              <a:rPr lang="he-IL" sz="1800" dirty="0" smtClean="0"/>
              <a:t>לשתייה </a:t>
            </a:r>
            <a:r>
              <a:rPr lang="he-IL" sz="1800" dirty="0"/>
              <a:t>או באבקת אפיה (סודה </a:t>
            </a:r>
            <a:r>
              <a:rPr lang="he-IL" sz="1800" dirty="0" smtClean="0"/>
              <a:t>לשתייה </a:t>
            </a:r>
            <a:r>
              <a:rPr lang="he-IL" sz="1800" dirty="0"/>
              <a:t>עם קמח) </a:t>
            </a:r>
            <a:r>
              <a:rPr lang="he-IL" sz="1800" dirty="0" smtClean="0"/>
              <a:t>או שמרים בשביל </a:t>
            </a:r>
            <a:r>
              <a:rPr lang="he-IL" sz="1800" dirty="0"/>
              <a:t>להתפיח את הבצק. </a:t>
            </a:r>
            <a:endParaRPr lang="he-IL" sz="1800" dirty="0" smtClean="0"/>
          </a:p>
          <a:p>
            <a:pPr marL="385763" indent="-385763">
              <a:buFont typeface="+mj-lt"/>
              <a:buAutoNum type="arabicPeriod"/>
            </a:pPr>
            <a:r>
              <a:rPr lang="he-IL" sz="1800" dirty="0" smtClean="0"/>
              <a:t>הסודה </a:t>
            </a:r>
            <a:r>
              <a:rPr lang="he-IL" sz="1800" dirty="0"/>
              <a:t>לשתיה מתפרקת עם מים ויוצרת גז. השאיפה של הגז היא לעלות למעלה ויחד </a:t>
            </a:r>
            <a:r>
              <a:rPr lang="he-IL" sz="1800" dirty="0" smtClean="0"/>
              <a:t>אתו </a:t>
            </a:r>
            <a:r>
              <a:rPr lang="he-IL" sz="1800" dirty="0"/>
              <a:t>הוא מעלה את הבצק. בשביל זה, אנחנו צריכים שהבצק יהיה גמיש. </a:t>
            </a:r>
            <a:endParaRPr lang="he-IL" sz="1800" dirty="0" smtClean="0"/>
          </a:p>
          <a:p>
            <a:pPr marL="385763" indent="-385763">
              <a:buFont typeface="+mj-lt"/>
              <a:buAutoNum type="arabicPeriod"/>
            </a:pPr>
            <a:r>
              <a:rPr lang="he-IL" sz="1800" dirty="0" smtClean="0"/>
              <a:t>השמרים </a:t>
            </a:r>
            <a:r>
              <a:rPr lang="he-IL" sz="1800" dirty="0"/>
              <a:t>מפרקים את העמילן </a:t>
            </a:r>
            <a:r>
              <a:rPr lang="he-IL" sz="1800" dirty="0" smtClean="0"/>
              <a:t>שנוצר </a:t>
            </a:r>
            <a:r>
              <a:rPr lang="he-IL" sz="1800" dirty="0"/>
              <a:t>בקמח וכתוצאה מכך נותר הגז </a:t>
            </a:r>
            <a:r>
              <a:rPr lang="en-US" sz="1800" dirty="0"/>
              <a:t>CO2</a:t>
            </a:r>
            <a:r>
              <a:rPr lang="he-IL" sz="1800" dirty="0"/>
              <a:t> שמבצע את אותה פעולת ההתפחה. </a:t>
            </a:r>
            <a:endParaRPr lang="en-US" sz="1800" dirty="0"/>
          </a:p>
          <a:p>
            <a:r>
              <a:rPr lang="he-IL" sz="1800" dirty="0"/>
              <a:t>יש מזונות של חיטה שלא רוצים שיתפחו כמו בסולת או באטריות. במזונות אלה משתמשים בסוג קמח שמכיל כמות קטנה של גלוטן כדי שתהיה כמה שפחות תפיחה.</a:t>
            </a:r>
            <a:endParaRPr lang="en-US" sz="1800" dirty="0"/>
          </a:p>
          <a:p>
            <a:pPr marL="0" indent="0">
              <a:buNone/>
            </a:pPr>
            <a:endParaRPr lang="he-IL" sz="1800" dirty="0"/>
          </a:p>
        </p:txBody>
      </p:sp>
      <p:pic>
        <p:nvPicPr>
          <p:cNvPr id="4" name="תמונה 3"/>
          <p:cNvPicPr>
            <a:picLocks noChangeAspect="1"/>
          </p:cNvPicPr>
          <p:nvPr/>
        </p:nvPicPr>
        <p:blipFill>
          <a:blip r:embed="rId2"/>
          <a:stretch>
            <a:fillRect/>
          </a:stretch>
        </p:blipFill>
        <p:spPr>
          <a:xfrm>
            <a:off x="307182" y="857251"/>
            <a:ext cx="3251290" cy="1268016"/>
          </a:xfrm>
          <a:prstGeom prst="rect">
            <a:avLst/>
          </a:prstGeom>
        </p:spPr>
      </p:pic>
      <p:sp>
        <p:nvSpPr>
          <p:cNvPr id="6" name="TextBox 5"/>
          <p:cNvSpPr txBox="1"/>
          <p:nvPr/>
        </p:nvSpPr>
        <p:spPr>
          <a:xfrm>
            <a:off x="593463" y="2255177"/>
            <a:ext cx="1371600" cy="1338828"/>
          </a:xfrm>
          <a:prstGeom prst="rect">
            <a:avLst/>
          </a:prstGeom>
          <a:noFill/>
          <a:ln w="19050">
            <a:solidFill>
              <a:schemeClr val="accent1"/>
            </a:solidFill>
          </a:ln>
        </p:spPr>
        <p:txBody>
          <a:bodyPr wrap="square" rtlCol="1">
            <a:spAutoFit/>
          </a:bodyPr>
          <a:lstStyle/>
          <a:p>
            <a:pPr algn="r" rtl="1"/>
            <a:r>
              <a:rPr lang="he-IL" sz="1350" dirty="0">
                <a:solidFill>
                  <a:prstClr val="black"/>
                </a:solidFill>
              </a:rPr>
              <a:t>תפוח אדמה, אורז, לחם, ספגטי, פתיתים, תירס, כוסמת, בורגול.</a:t>
            </a:r>
            <a:endParaRPr lang="en-US" sz="1350" dirty="0">
              <a:solidFill>
                <a:prstClr val="black"/>
              </a:solidFill>
            </a:endParaRPr>
          </a:p>
          <a:p>
            <a:pPr algn="r" rtl="1"/>
            <a:endParaRPr lang="he-IL" sz="1350" dirty="0">
              <a:solidFill>
                <a:prstClr val="black"/>
              </a:solidFill>
            </a:endParaRPr>
          </a:p>
        </p:txBody>
      </p:sp>
    </p:spTree>
    <p:extLst>
      <p:ext uri="{BB962C8B-B14F-4D97-AF65-F5344CB8AC3E}">
        <p14:creationId xmlns:p14="http://schemas.microsoft.com/office/powerpoint/2010/main" val="24886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4"/>
          <a:stretch>
            <a:fillRect/>
          </a:stretch>
        </p:blipFill>
        <p:spPr>
          <a:xfrm>
            <a:off x="212957" y="0"/>
            <a:ext cx="8718085" cy="6858000"/>
          </a:xfrm>
          <a:prstGeom prst="rect">
            <a:avLst/>
          </a:prstGeom>
        </p:spPr>
      </p:pic>
      <p:pic>
        <p:nvPicPr>
          <p:cNvPr id="3" name="צליל מוקל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29181" y="188640"/>
            <a:ext cx="1296144" cy="1296144"/>
          </a:xfrm>
          <a:prstGeom prst="rect">
            <a:avLst/>
          </a:prstGeom>
        </p:spPr>
      </p:pic>
    </p:spTree>
    <p:extLst>
      <p:ext uri="{BB962C8B-B14F-4D97-AF65-F5344CB8AC3E}">
        <p14:creationId xmlns:p14="http://schemas.microsoft.com/office/powerpoint/2010/main" val="1505623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בשר</a:t>
            </a:r>
            <a:endParaRPr lang="he-IL" dirty="0"/>
          </a:p>
        </p:txBody>
      </p:sp>
      <p:sp>
        <p:nvSpPr>
          <p:cNvPr id="3" name="מציין מיקום תוכן 2"/>
          <p:cNvSpPr>
            <a:spLocks noGrp="1"/>
          </p:cNvSpPr>
          <p:nvPr>
            <p:ph idx="1"/>
          </p:nvPr>
        </p:nvSpPr>
        <p:spPr>
          <a:xfrm>
            <a:off x="628650" y="2226469"/>
            <a:ext cx="7886700" cy="3774281"/>
          </a:xfrm>
        </p:spPr>
        <p:txBody>
          <a:bodyPr/>
          <a:lstStyle/>
          <a:p>
            <a:r>
              <a:rPr lang="he-IL" dirty="0" smtClean="0"/>
              <a:t>מכיל חלבון </a:t>
            </a:r>
            <a:r>
              <a:rPr lang="he-IL" dirty="0"/>
              <a:t>בעל ערך ביולוגי גבוה שמכיל את כל חומצות האמינו החיוניות</a:t>
            </a:r>
            <a:r>
              <a:rPr lang="he-IL" dirty="0" smtClean="0"/>
              <a:t>),</a:t>
            </a:r>
          </a:p>
          <a:p>
            <a:r>
              <a:rPr lang="he-IL" dirty="0" smtClean="0"/>
              <a:t>מכיל ברזל </a:t>
            </a:r>
            <a:r>
              <a:rPr lang="he-IL" dirty="0"/>
              <a:t>(ברזל "הם" שנקלט טוב) </a:t>
            </a:r>
            <a:endParaRPr lang="he-IL" dirty="0" smtClean="0"/>
          </a:p>
          <a:p>
            <a:r>
              <a:rPr lang="he-IL" dirty="0" smtClean="0"/>
              <a:t>מכיל שומנים </a:t>
            </a:r>
            <a:r>
              <a:rPr lang="he-IL" dirty="0"/>
              <a:t>(שומן רווי) </a:t>
            </a:r>
            <a:endParaRPr lang="he-IL" dirty="0" smtClean="0"/>
          </a:p>
          <a:p>
            <a:r>
              <a:rPr lang="he-IL" dirty="0" smtClean="0"/>
              <a:t>מכיל גם </a:t>
            </a:r>
            <a:r>
              <a:rPr lang="he-IL" dirty="0"/>
              <a:t>גליקוגן בכמות מאוד מאוד קטנה ולכן נחשב </a:t>
            </a:r>
            <a:r>
              <a:rPr lang="he-IL" dirty="0" smtClean="0"/>
              <a:t>כנטול פחמימות. </a:t>
            </a:r>
          </a:p>
          <a:p>
            <a:r>
              <a:rPr lang="he-IL" dirty="0" smtClean="0"/>
              <a:t>החלבון </a:t>
            </a:r>
            <a:r>
              <a:rPr lang="he-IL" dirty="0"/>
              <a:t>חשוב מאוד לספורטאים, לגדילה, להריון, לתקופות אחרי פציעות ועוד. הברזל חשוב גם הוא לפציעות כדי לבנות מחדש את </a:t>
            </a:r>
            <a:r>
              <a:rPr lang="he-IL" dirty="0" smtClean="0"/>
              <a:t>ההמוגלובין</a:t>
            </a:r>
          </a:p>
          <a:p>
            <a:endParaRPr lang="he-IL" dirty="0" smtClean="0"/>
          </a:p>
          <a:p>
            <a:r>
              <a:rPr lang="he-IL" dirty="0" smtClean="0"/>
              <a:t>כל </a:t>
            </a:r>
            <a:r>
              <a:rPr lang="he-IL" dirty="0"/>
              <a:t>השומן שמגיע </a:t>
            </a:r>
            <a:r>
              <a:rPr lang="he-IL" dirty="0" smtClean="0"/>
              <a:t>לגוף מ"בשר", </a:t>
            </a:r>
            <a:r>
              <a:rPr lang="he-IL" dirty="0"/>
              <a:t>פרט לדגים, הוא שומן רווי. </a:t>
            </a:r>
            <a:endParaRPr lang="en-US" dirty="0"/>
          </a:p>
        </p:txBody>
      </p:sp>
      <p:sp>
        <p:nvSpPr>
          <p:cNvPr id="4" name="TextBox 3"/>
          <p:cNvSpPr txBox="1"/>
          <p:nvPr/>
        </p:nvSpPr>
        <p:spPr>
          <a:xfrm>
            <a:off x="440140" y="1118472"/>
            <a:ext cx="1351129" cy="1131079"/>
          </a:xfrm>
          <a:prstGeom prst="rect">
            <a:avLst/>
          </a:prstGeom>
          <a:noFill/>
          <a:ln w="25400">
            <a:solidFill>
              <a:schemeClr val="accent1"/>
            </a:solidFill>
          </a:ln>
        </p:spPr>
        <p:txBody>
          <a:bodyPr wrap="square" rtlCol="1">
            <a:spAutoFit/>
          </a:bodyPr>
          <a:lstStyle/>
          <a:p>
            <a:pPr algn="r" rtl="1"/>
            <a:r>
              <a:rPr lang="he-IL" sz="1350" dirty="0">
                <a:solidFill>
                  <a:prstClr val="black"/>
                </a:solidFill>
              </a:rPr>
              <a:t>דגים, עופות, בקר, כבש, גבינה קשה, ביצה, קטניות, קינואה. </a:t>
            </a:r>
            <a:endParaRPr lang="en-US" sz="1350" dirty="0">
              <a:solidFill>
                <a:prstClr val="black"/>
              </a:solidFill>
            </a:endParaRPr>
          </a:p>
          <a:p>
            <a:pPr algn="r" rtl="1"/>
            <a:endParaRPr lang="he-IL" sz="1350" dirty="0">
              <a:solidFill>
                <a:prstClr val="black"/>
              </a:solidFill>
            </a:endParaRPr>
          </a:p>
        </p:txBody>
      </p:sp>
    </p:spTree>
    <p:extLst>
      <p:ext uri="{BB962C8B-B14F-4D97-AF65-F5344CB8AC3E}">
        <p14:creationId xmlns:p14="http://schemas.microsoft.com/office/powerpoint/2010/main" val="3709342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חלב</a:t>
            </a:r>
            <a:endParaRPr lang="he-IL" dirty="0"/>
          </a:p>
        </p:txBody>
      </p:sp>
      <p:sp>
        <p:nvSpPr>
          <p:cNvPr id="3" name="מציין מיקום תוכן 2"/>
          <p:cNvSpPr>
            <a:spLocks noGrp="1"/>
          </p:cNvSpPr>
          <p:nvPr>
            <p:ph idx="1"/>
          </p:nvPr>
        </p:nvSpPr>
        <p:spPr/>
        <p:txBody>
          <a:bodyPr>
            <a:normAutofit/>
          </a:bodyPr>
          <a:lstStyle/>
          <a:p>
            <a:r>
              <a:rPr lang="he-IL" dirty="0" smtClean="0">
                <a:latin typeface="Calibri" panose="020F0502020204030204" pitchFamily="34" charset="0"/>
                <a:ea typeface="Calibri" panose="020F0502020204030204" pitchFamily="34" charset="0"/>
              </a:rPr>
              <a:t>מכילים חלבון בעל ערך ביולוגי גבוה  (מהחי) עם אחוז מים גבוה מאוד.</a:t>
            </a:r>
          </a:p>
          <a:p>
            <a:r>
              <a:rPr lang="he-IL" dirty="0" smtClean="0"/>
              <a:t>מכיל  סידן, ויטמין </a:t>
            </a:r>
            <a:r>
              <a:rPr lang="en-US" dirty="0"/>
              <a:t>D</a:t>
            </a:r>
            <a:r>
              <a:rPr lang="he-IL" dirty="0"/>
              <a:t>, ויטמין </a:t>
            </a:r>
            <a:r>
              <a:rPr lang="en-US" dirty="0"/>
              <a:t>A</a:t>
            </a:r>
            <a:r>
              <a:rPr lang="he-IL" dirty="0"/>
              <a:t>, פחמימות (דו סוכר) ושומן רווי. </a:t>
            </a:r>
            <a:endParaRPr lang="he-IL" dirty="0" smtClean="0"/>
          </a:p>
          <a:p>
            <a:r>
              <a:rPr lang="he-IL" dirty="0" smtClean="0"/>
              <a:t>בחלב </a:t>
            </a:r>
            <a:r>
              <a:rPr lang="he-IL" dirty="0"/>
              <a:t>חסרים שני מרכיבים מאוד חשובים- ברזל וויטמין </a:t>
            </a:r>
            <a:r>
              <a:rPr lang="en-US" dirty="0"/>
              <a:t>C</a:t>
            </a:r>
            <a:r>
              <a:rPr lang="he-IL" dirty="0"/>
              <a:t>. </a:t>
            </a:r>
            <a:endParaRPr lang="he-IL" dirty="0" smtClean="0"/>
          </a:p>
          <a:p>
            <a:r>
              <a:rPr lang="he-IL" dirty="0" smtClean="0"/>
              <a:t>אם </a:t>
            </a:r>
            <a:r>
              <a:rPr lang="he-IL" dirty="0"/>
              <a:t>התינוק מספקת לתינוק בעודו עובר ברזל לתקופה הראשונה של החיים שלו, עד שהוא גדל ויכול לספק את הברזל לעצמו. </a:t>
            </a:r>
            <a:endParaRPr lang="he-IL" dirty="0" smtClean="0"/>
          </a:p>
          <a:p>
            <a:r>
              <a:rPr lang="he-IL" dirty="0" smtClean="0"/>
              <a:t>חלב </a:t>
            </a:r>
            <a:r>
              <a:rPr lang="he-IL" dirty="0"/>
              <a:t>מפוסטר הוא חלב שהרתיחו אותו לתקופה קצרה מאוד בטמפרטורה גבוהה, מהחום החיידקים נהרסים, אבל החיידקים שגורמים להחמצה לא נהרסים ולכן החלב המפוסטר יכול להתקלקל. מבחינה בריאותית אין לחלב זה בעיה כלשהי. </a:t>
            </a:r>
            <a:endParaRPr lang="he-IL" dirty="0" smtClean="0"/>
          </a:p>
          <a:p>
            <a:r>
              <a:rPr lang="he-IL" dirty="0" smtClean="0"/>
              <a:t>בחלב </a:t>
            </a:r>
            <a:r>
              <a:rPr lang="he-IL" dirty="0"/>
              <a:t>עמיד הרסו את כל החיידקים, כולל אלה שגורמים להחמצה, ולכן ניתן להחזיק אותו הרבה זמן.</a:t>
            </a:r>
            <a:endParaRPr lang="he-IL" dirty="0" smtClean="0">
              <a:latin typeface="Calibri" panose="020F0502020204030204" pitchFamily="34" charset="0"/>
              <a:ea typeface="Calibri" panose="020F0502020204030204" pitchFamily="34" charset="0"/>
            </a:endParaRPr>
          </a:p>
          <a:p>
            <a:endParaRPr lang="he-IL" dirty="0" smtClean="0">
              <a:latin typeface="Calibri" panose="020F0502020204030204" pitchFamily="34" charset="0"/>
              <a:ea typeface="Calibri" panose="020F0502020204030204" pitchFamily="34" charset="0"/>
            </a:endParaRPr>
          </a:p>
          <a:p>
            <a:endParaRPr lang="he-IL" dirty="0"/>
          </a:p>
        </p:txBody>
      </p:sp>
      <p:sp>
        <p:nvSpPr>
          <p:cNvPr id="4" name="מלבן 3"/>
          <p:cNvSpPr/>
          <p:nvPr/>
        </p:nvSpPr>
        <p:spPr>
          <a:xfrm>
            <a:off x="870045" y="1489680"/>
            <a:ext cx="1914098" cy="300082"/>
          </a:xfrm>
          <a:prstGeom prst="rect">
            <a:avLst/>
          </a:prstGeom>
          <a:ln w="28575">
            <a:solidFill>
              <a:schemeClr val="accent1"/>
            </a:solidFill>
          </a:ln>
        </p:spPr>
        <p:txBody>
          <a:bodyPr wrap="square">
            <a:spAutoFit/>
          </a:bodyPr>
          <a:lstStyle/>
          <a:p>
            <a:pPr algn="r" rtl="1"/>
            <a:r>
              <a:rPr lang="he-IL" sz="1350" dirty="0">
                <a:solidFill>
                  <a:prstClr val="black"/>
                </a:solidFill>
                <a:ea typeface="Calibri" panose="020F0502020204030204" pitchFamily="34" charset="0"/>
              </a:rPr>
              <a:t>חלב, גבינות רכות, יוגורט</a:t>
            </a:r>
            <a:endParaRPr lang="he-IL" sz="1350" dirty="0">
              <a:solidFill>
                <a:prstClr val="black"/>
              </a:solidFill>
            </a:endParaRPr>
          </a:p>
        </p:txBody>
      </p:sp>
    </p:spTree>
    <p:extLst>
      <p:ext uri="{BB962C8B-B14F-4D97-AF65-F5344CB8AC3E}">
        <p14:creationId xmlns:p14="http://schemas.microsoft.com/office/powerpoint/2010/main" val="27910705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ירקות</a:t>
            </a:r>
            <a:endParaRPr lang="he-IL" dirty="0"/>
          </a:p>
        </p:txBody>
      </p:sp>
      <p:sp>
        <p:nvSpPr>
          <p:cNvPr id="3" name="מציין מיקום תוכן 2"/>
          <p:cNvSpPr>
            <a:spLocks noGrp="1"/>
          </p:cNvSpPr>
          <p:nvPr>
            <p:ph idx="1"/>
          </p:nvPr>
        </p:nvSpPr>
        <p:spPr/>
        <p:txBody>
          <a:bodyPr/>
          <a:lstStyle/>
          <a:p>
            <a:pPr lvl="0"/>
            <a:r>
              <a:rPr lang="he-IL" dirty="0"/>
              <a:t>מספקים ויטמינים ומינרלים. </a:t>
            </a:r>
            <a:endParaRPr lang="en-US" dirty="0"/>
          </a:p>
        </p:txBody>
      </p:sp>
    </p:spTree>
    <p:extLst>
      <p:ext uri="{BB962C8B-B14F-4D97-AF65-F5344CB8AC3E}">
        <p14:creationId xmlns:p14="http://schemas.microsoft.com/office/powerpoint/2010/main" val="2247941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פירות</a:t>
            </a:r>
            <a:endParaRPr lang="he-IL" dirty="0"/>
          </a:p>
        </p:txBody>
      </p:sp>
      <p:sp>
        <p:nvSpPr>
          <p:cNvPr id="3" name="מציין מיקום תוכן 2"/>
          <p:cNvSpPr>
            <a:spLocks noGrp="1"/>
          </p:cNvSpPr>
          <p:nvPr>
            <p:ph idx="1"/>
          </p:nvPr>
        </p:nvSpPr>
        <p:spPr/>
        <p:txBody>
          <a:bodyPr/>
          <a:lstStyle/>
          <a:p>
            <a:r>
              <a:rPr lang="he-IL" dirty="0"/>
              <a:t>מכילים פחמימות (דו סוכר), מינרלים וויטמינים.</a:t>
            </a:r>
          </a:p>
        </p:txBody>
      </p:sp>
    </p:spTree>
    <p:extLst>
      <p:ext uri="{BB962C8B-B14F-4D97-AF65-F5344CB8AC3E}">
        <p14:creationId xmlns:p14="http://schemas.microsoft.com/office/powerpoint/2010/main" val="776150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שמן</a:t>
            </a:r>
            <a:endParaRPr lang="he-IL" dirty="0"/>
          </a:p>
        </p:txBody>
      </p:sp>
      <p:sp>
        <p:nvSpPr>
          <p:cNvPr id="3" name="מציין מיקום תוכן 2"/>
          <p:cNvSpPr>
            <a:spLocks noGrp="1"/>
          </p:cNvSpPr>
          <p:nvPr>
            <p:ph idx="1"/>
          </p:nvPr>
        </p:nvSpPr>
        <p:spPr/>
        <p:txBody>
          <a:bodyPr/>
          <a:lstStyle/>
          <a:p>
            <a:r>
              <a:rPr lang="he-IL" dirty="0" smtClean="0"/>
              <a:t>רווי / לא רווי/ אומגה 3.</a:t>
            </a:r>
            <a:endParaRPr lang="he-IL" dirty="0"/>
          </a:p>
        </p:txBody>
      </p:sp>
      <p:sp>
        <p:nvSpPr>
          <p:cNvPr id="4" name="מלבן 3"/>
          <p:cNvSpPr/>
          <p:nvPr/>
        </p:nvSpPr>
        <p:spPr>
          <a:xfrm>
            <a:off x="388961" y="1432769"/>
            <a:ext cx="1364858" cy="715581"/>
          </a:xfrm>
          <a:prstGeom prst="rect">
            <a:avLst/>
          </a:prstGeom>
          <a:ln w="31750">
            <a:solidFill>
              <a:schemeClr val="accent1"/>
            </a:solidFill>
          </a:ln>
        </p:spPr>
        <p:txBody>
          <a:bodyPr wrap="square">
            <a:spAutoFit/>
          </a:bodyPr>
          <a:lstStyle/>
          <a:p>
            <a:pPr algn="r" rtl="1"/>
            <a:r>
              <a:rPr lang="he-IL" sz="1350" dirty="0">
                <a:solidFill>
                  <a:prstClr val="black"/>
                </a:solidFill>
                <a:ea typeface="Calibri" panose="020F0502020204030204" pitchFamily="34" charset="0"/>
              </a:rPr>
              <a:t>שמן, חמאה, מרגרינה, אבוקדו, קוקוס, טחינה. </a:t>
            </a:r>
            <a:endParaRPr lang="he-IL" sz="1350" dirty="0">
              <a:solidFill>
                <a:prstClr val="black"/>
              </a:solidFill>
            </a:endParaRPr>
          </a:p>
        </p:txBody>
      </p:sp>
    </p:spTree>
    <p:extLst>
      <p:ext uri="{BB962C8B-B14F-4D97-AF65-F5344CB8AC3E}">
        <p14:creationId xmlns:p14="http://schemas.microsoft.com/office/powerpoint/2010/main" val="3904516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פחמימות של דו סוכר</a:t>
            </a:r>
            <a:endParaRPr lang="he-IL" dirty="0"/>
          </a:p>
        </p:txBody>
      </p:sp>
      <p:sp>
        <p:nvSpPr>
          <p:cNvPr id="3" name="מציין מיקום תוכן 2"/>
          <p:cNvSpPr>
            <a:spLocks noGrp="1"/>
          </p:cNvSpPr>
          <p:nvPr>
            <p:ph idx="1"/>
          </p:nvPr>
        </p:nvSpPr>
        <p:spPr/>
        <p:txBody>
          <a:bodyPr/>
          <a:lstStyle/>
          <a:p>
            <a:r>
              <a:rPr lang="he-IL" dirty="0" smtClean="0"/>
              <a:t>קבוצה </a:t>
            </a:r>
            <a:r>
              <a:rPr lang="he-IL" dirty="0"/>
              <a:t>בפני עצמה למרות שיש כבר קבוצה של דו סוכר (הפירות), מכיוון שבפירות יש גם ויטמינים ומינרלים ופה </a:t>
            </a:r>
            <a:r>
              <a:rPr lang="he-IL" dirty="0" smtClean="0"/>
              <a:t>אין!!!!!</a:t>
            </a:r>
          </a:p>
          <a:p>
            <a:r>
              <a:rPr lang="he-IL" dirty="0" smtClean="0"/>
              <a:t> </a:t>
            </a:r>
            <a:r>
              <a:rPr lang="he-IL" dirty="0"/>
              <a:t>נקראת קבוצה של קלוריות ריקות מכיוון שאין בהם שום דבר חוץ </a:t>
            </a:r>
            <a:r>
              <a:rPr lang="he-IL" dirty="0" smtClean="0"/>
              <a:t>מקלוריות.</a:t>
            </a:r>
          </a:p>
          <a:p>
            <a:r>
              <a:rPr lang="he-IL" dirty="0" smtClean="0"/>
              <a:t>את </a:t>
            </a:r>
            <a:r>
              <a:rPr lang="he-IL" dirty="0"/>
              <a:t>הקבוצה הזאת ניתן להוריד מהתפריט ללא פגיעה בגוף, מה שאי אפשר לעשות בשאר הקבוצות האחרות.</a:t>
            </a:r>
            <a:endParaRPr lang="en-US" dirty="0"/>
          </a:p>
          <a:p>
            <a:endParaRPr lang="he-IL" dirty="0"/>
          </a:p>
        </p:txBody>
      </p:sp>
      <p:sp>
        <p:nvSpPr>
          <p:cNvPr id="4" name="מלבן 3"/>
          <p:cNvSpPr/>
          <p:nvPr/>
        </p:nvSpPr>
        <p:spPr>
          <a:xfrm>
            <a:off x="827584" y="885439"/>
            <a:ext cx="1633466" cy="784830"/>
          </a:xfrm>
          <a:prstGeom prst="rect">
            <a:avLst/>
          </a:prstGeom>
          <a:ln w="34925">
            <a:solidFill>
              <a:schemeClr val="accent1"/>
            </a:solidFill>
          </a:ln>
        </p:spPr>
        <p:txBody>
          <a:bodyPr wrap="square">
            <a:spAutoFit/>
          </a:bodyPr>
          <a:lstStyle/>
          <a:p>
            <a:pPr algn="r" rtl="1"/>
            <a:r>
              <a:rPr lang="he-IL" sz="1500" dirty="0">
                <a:solidFill>
                  <a:prstClr val="black"/>
                </a:solidFill>
              </a:rPr>
              <a:t>סוכר, דבש, ממתקים, גלידה, </a:t>
            </a:r>
            <a:r>
              <a:rPr lang="he-IL" sz="1500" dirty="0" err="1">
                <a:solidFill>
                  <a:prstClr val="black"/>
                </a:solidFill>
              </a:rPr>
              <a:t>סילאן</a:t>
            </a:r>
            <a:endParaRPr lang="he-IL" sz="1500" dirty="0">
              <a:solidFill>
                <a:prstClr val="black"/>
              </a:solidFill>
            </a:endParaRPr>
          </a:p>
        </p:txBody>
      </p:sp>
    </p:spTree>
    <p:extLst>
      <p:ext uri="{BB962C8B-B14F-4D97-AF65-F5344CB8AC3E}">
        <p14:creationId xmlns:p14="http://schemas.microsoft.com/office/powerpoint/2010/main" val="143095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מזון מורכב</a:t>
            </a:r>
            <a:endParaRPr lang="he-IL" dirty="0"/>
          </a:p>
        </p:txBody>
      </p:sp>
      <p:sp>
        <p:nvSpPr>
          <p:cNvPr id="3" name="מציין מיקום תוכן 2"/>
          <p:cNvSpPr>
            <a:spLocks noGrp="1"/>
          </p:cNvSpPr>
          <p:nvPr>
            <p:ph idx="1"/>
          </p:nvPr>
        </p:nvSpPr>
        <p:spPr/>
        <p:txBody>
          <a:bodyPr/>
          <a:lstStyle/>
          <a:p>
            <a:r>
              <a:rPr lang="he-IL" dirty="0"/>
              <a:t>מזון מורכב הוא מזון שעבר שילוב של כמה קבוצות</a:t>
            </a:r>
            <a:r>
              <a:rPr lang="he-IL" dirty="0" smtClean="0"/>
              <a:t>.</a:t>
            </a:r>
          </a:p>
          <a:p>
            <a:r>
              <a:rPr lang="he-IL" dirty="0" smtClean="0"/>
              <a:t>ככל </a:t>
            </a:r>
            <a:r>
              <a:rPr lang="he-IL" dirty="0"/>
              <a:t>שהחברה יותר מפותחת ומתועשת, יש יותר מזונות מורכבים. </a:t>
            </a:r>
            <a:r>
              <a:rPr lang="he-IL" dirty="0" smtClean="0"/>
              <a:t> </a:t>
            </a:r>
          </a:p>
          <a:p>
            <a:r>
              <a:rPr lang="he-IL" dirty="0" smtClean="0"/>
              <a:t>כדי </a:t>
            </a:r>
            <a:r>
              <a:rPr lang="he-IL" dirty="0"/>
              <a:t>לשייך מזונות מורכבים לקבוצות המזון, בודקים מאילו חומרים הכינו אותם. כך, לפי </a:t>
            </a:r>
            <a:r>
              <a:rPr lang="he-IL" b="1" dirty="0"/>
              <a:t>עיקר החומר </a:t>
            </a:r>
            <a:r>
              <a:rPr lang="he-IL" dirty="0"/>
              <a:t>בהכנה, קובעים את שיוך המזון המורכב לקבוצות המזון. </a:t>
            </a:r>
            <a:endParaRPr lang="he-IL" dirty="0" smtClean="0"/>
          </a:p>
          <a:p>
            <a:r>
              <a:rPr lang="he-IL" dirty="0" smtClean="0"/>
              <a:t>דוגמא:</a:t>
            </a:r>
            <a:r>
              <a:rPr lang="en-US" dirty="0" smtClean="0"/>
              <a:t> </a:t>
            </a:r>
            <a:r>
              <a:rPr lang="he-IL" dirty="0" smtClean="0"/>
              <a:t>במנת </a:t>
            </a:r>
            <a:r>
              <a:rPr lang="he-IL" dirty="0"/>
              <a:t>פלאפל למשל- יש פיתה, קציצות הפלאפל, טחינה, סלט ירקות ועוד. מנה זו מורכבת מהרבה קבוצות מזון </a:t>
            </a:r>
            <a:r>
              <a:rPr lang="he-IL" dirty="0" smtClean="0"/>
              <a:t>ביחד. </a:t>
            </a:r>
            <a:endParaRPr lang="he-IL" dirty="0"/>
          </a:p>
        </p:txBody>
      </p:sp>
      <p:sp>
        <p:nvSpPr>
          <p:cNvPr id="4" name="מלבן 3"/>
          <p:cNvSpPr/>
          <p:nvPr/>
        </p:nvSpPr>
        <p:spPr>
          <a:xfrm>
            <a:off x="827584" y="704741"/>
            <a:ext cx="2417192" cy="646331"/>
          </a:xfrm>
          <a:prstGeom prst="rect">
            <a:avLst/>
          </a:prstGeom>
          <a:ln w="25400">
            <a:solidFill>
              <a:schemeClr val="accent1"/>
            </a:solidFill>
          </a:ln>
        </p:spPr>
        <p:txBody>
          <a:bodyPr wrap="square">
            <a:spAutoFit/>
          </a:bodyPr>
          <a:lstStyle/>
          <a:p>
            <a:pPr algn="r" rtl="1"/>
            <a:r>
              <a:rPr lang="he-IL" dirty="0">
                <a:solidFill>
                  <a:prstClr val="black"/>
                </a:solidFill>
              </a:rPr>
              <a:t>עוגות, תבשילי קדרה ומרקים סמיכים, </a:t>
            </a:r>
          </a:p>
        </p:txBody>
      </p:sp>
    </p:spTree>
    <p:extLst>
      <p:ext uri="{BB962C8B-B14F-4D97-AF65-F5344CB8AC3E}">
        <p14:creationId xmlns:p14="http://schemas.microsoft.com/office/powerpoint/2010/main" val="3723910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Grafikaim\Diana\אתר מדעים יחידות לימוד מתוקשבות משרד החינוך\מצגת תזונה נכונה\page.jpg"/>
          <p:cNvPicPr>
            <a:picLocks noChangeAspect="1" noChangeArrowheads="1"/>
          </p:cNvPicPr>
          <p:nvPr/>
        </p:nvPicPr>
        <p:blipFill rotWithShape="1">
          <a:blip r:embed="rId2">
            <a:extLst>
              <a:ext uri="{28A0092B-C50C-407E-A947-70E740481C1C}">
                <a14:useLocalDpi xmlns:a14="http://schemas.microsoft.com/office/drawing/2010/main" val="0"/>
              </a:ext>
            </a:extLst>
          </a:blip>
          <a:srcRect b="77513"/>
          <a:stretch/>
        </p:blipFill>
        <p:spPr bwMode="auto">
          <a:xfrm>
            <a:off x="432" y="-27384"/>
            <a:ext cx="9144000" cy="15421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p:cNvGrpSpPr/>
          <p:nvPr/>
        </p:nvGrpSpPr>
        <p:grpSpPr>
          <a:xfrm>
            <a:off x="792088" y="1628800"/>
            <a:ext cx="7596336" cy="4689231"/>
            <a:chOff x="792088" y="1628800"/>
            <a:chExt cx="7596336" cy="4689231"/>
          </a:xfrm>
        </p:grpSpPr>
        <p:sp>
          <p:nvSpPr>
            <p:cNvPr id="2" name="מלבן 1"/>
            <p:cNvSpPr/>
            <p:nvPr/>
          </p:nvSpPr>
          <p:spPr>
            <a:xfrm>
              <a:off x="792088" y="2279536"/>
              <a:ext cx="7596336" cy="584775"/>
            </a:xfrm>
            <a:prstGeom prst="rect">
              <a:avLst/>
            </a:prstGeom>
          </p:spPr>
          <p:txBody>
            <a:bodyPr wrap="square">
              <a:spAutoFit/>
            </a:bodyPr>
            <a:lstStyle/>
            <a:p>
              <a:pPr lvl="0" algn="r" rtl="1"/>
              <a:r>
                <a:rPr lang="he-IL" sz="1600" dirty="0" smtClean="0"/>
                <a:t>נהוג </a:t>
              </a:r>
              <a:r>
                <a:rPr lang="he-IL" sz="1600" dirty="0"/>
                <a:t>לחלק את הערכים התזונתיים </a:t>
              </a:r>
              <a:r>
                <a:rPr lang="he-IL" sz="1600" dirty="0" smtClean="0"/>
                <a:t>לקבוצות כגון:</a:t>
              </a:r>
              <a:endParaRPr lang="he-IL" sz="1600" dirty="0"/>
            </a:p>
            <a:p>
              <a:pPr lvl="0" algn="r" rtl="1"/>
              <a:r>
                <a:rPr lang="he-IL" sz="1600" dirty="0" smtClean="0"/>
                <a:t>פחמימות</a:t>
              </a:r>
              <a:r>
                <a:rPr lang="en-US" sz="1600" dirty="0"/>
                <a:t>, </a:t>
              </a:r>
              <a:r>
                <a:rPr lang="he-IL" sz="1600" dirty="0" smtClean="0"/>
                <a:t> חלבונים</a:t>
              </a:r>
              <a:r>
                <a:rPr lang="en-US" sz="1600" dirty="0"/>
                <a:t>, </a:t>
              </a:r>
              <a:r>
                <a:rPr lang="he-IL" sz="1600" dirty="0" smtClean="0"/>
                <a:t> שומנים</a:t>
              </a:r>
              <a:r>
                <a:rPr lang="en-US" sz="1600" dirty="0"/>
                <a:t>, </a:t>
              </a:r>
              <a:r>
                <a:rPr lang="he-IL" sz="1600" dirty="0" smtClean="0"/>
                <a:t> מינרלים</a:t>
              </a:r>
              <a:r>
                <a:rPr lang="en-US" sz="1600" dirty="0"/>
                <a:t>, </a:t>
              </a:r>
              <a:r>
                <a:rPr lang="he-IL" sz="1600" dirty="0" smtClean="0"/>
                <a:t> ויטמינים</a:t>
              </a:r>
              <a:r>
                <a:rPr lang="en-US" sz="1600" dirty="0"/>
                <a:t> </a:t>
              </a:r>
              <a:r>
                <a:rPr lang="he-IL" sz="1600" dirty="0"/>
                <a:t>וכדומה</a:t>
              </a:r>
              <a:r>
                <a:rPr lang="en-US" sz="1600" dirty="0" smtClean="0"/>
                <a:t>.</a:t>
              </a:r>
              <a:endParaRPr lang="en-US" sz="1600" dirty="0"/>
            </a:p>
          </p:txBody>
        </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996952"/>
              <a:ext cx="5232400" cy="2273300"/>
            </a:xfrm>
            <a:prstGeom prst="rect">
              <a:avLst/>
            </a:prstGeom>
          </p:spPr>
        </p:pic>
        <p:sp>
          <p:nvSpPr>
            <p:cNvPr id="22" name="מלבן 21"/>
            <p:cNvSpPr/>
            <p:nvPr/>
          </p:nvSpPr>
          <p:spPr>
            <a:xfrm>
              <a:off x="2693120" y="1628800"/>
              <a:ext cx="3757760" cy="461665"/>
            </a:xfrm>
            <a:prstGeom prst="rect">
              <a:avLst/>
            </a:prstGeom>
          </p:spPr>
          <p:txBody>
            <a:bodyPr wrap="none">
              <a:spAutoFit/>
            </a:bodyPr>
            <a:lstStyle/>
            <a:p>
              <a:pPr algn="ctr" rtl="1"/>
              <a:r>
                <a:rPr lang="he-IL" sz="2400" b="1" dirty="0">
                  <a:solidFill>
                    <a:srgbClr val="FF6600"/>
                  </a:solidFill>
                </a:rPr>
                <a:t>מה אומר לנו הערך התזונתי?</a:t>
              </a:r>
              <a:endParaRPr lang="en-US" sz="2400" dirty="0">
                <a:solidFill>
                  <a:srgbClr val="FF6600"/>
                </a:solidFill>
              </a:endParaRPr>
            </a:p>
          </p:txBody>
        </p:sp>
        <p:grpSp>
          <p:nvGrpSpPr>
            <p:cNvPr id="27" name="קבוצה 26"/>
            <p:cNvGrpSpPr/>
            <p:nvPr/>
          </p:nvGrpSpPr>
          <p:grpSpPr>
            <a:xfrm>
              <a:off x="4572432" y="3721818"/>
              <a:ext cx="3815992" cy="1134368"/>
              <a:chOff x="4572432" y="3721818"/>
              <a:chExt cx="3815992" cy="1134368"/>
            </a:xfrm>
          </p:grpSpPr>
          <p:cxnSp>
            <p:nvCxnSpPr>
              <p:cNvPr id="8" name="מחבר חץ ישר 7"/>
              <p:cNvCxnSpPr/>
              <p:nvPr/>
            </p:nvCxnSpPr>
            <p:spPr>
              <a:xfrm flipH="1">
                <a:off x="4572432" y="3933056"/>
                <a:ext cx="3023904" cy="49690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p:nvPr/>
            </p:nvCxnSpPr>
            <p:spPr>
              <a:xfrm flipH="1">
                <a:off x="4589608" y="4133602"/>
                <a:ext cx="2934720" cy="3817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flipH="1">
                <a:off x="4590128" y="4429965"/>
                <a:ext cx="3078216" cy="21019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מחבר חץ ישר 18"/>
              <p:cNvCxnSpPr/>
              <p:nvPr/>
            </p:nvCxnSpPr>
            <p:spPr>
              <a:xfrm flipH="1">
                <a:off x="4610388" y="4640162"/>
                <a:ext cx="2985948" cy="2160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מלבן 24"/>
              <p:cNvSpPr/>
              <p:nvPr/>
            </p:nvSpPr>
            <p:spPr>
              <a:xfrm>
                <a:off x="7319888" y="3721818"/>
                <a:ext cx="1068536" cy="1077218"/>
              </a:xfrm>
              <a:prstGeom prst="rect">
                <a:avLst/>
              </a:prstGeom>
            </p:spPr>
            <p:txBody>
              <a:bodyPr wrap="square">
                <a:spAutoFit/>
              </a:bodyPr>
              <a:lstStyle/>
              <a:p>
                <a:pPr algn="r" rtl="1"/>
                <a:r>
                  <a:rPr lang="he-IL" sz="1600" dirty="0"/>
                  <a:t>חלבונים</a:t>
                </a:r>
              </a:p>
              <a:p>
                <a:pPr algn="r" rtl="1"/>
                <a:r>
                  <a:rPr lang="he-IL" sz="1600" dirty="0"/>
                  <a:t>פחמימות</a:t>
                </a:r>
              </a:p>
              <a:p>
                <a:pPr algn="r" rtl="1"/>
                <a:r>
                  <a:rPr lang="he-IL" sz="1600" dirty="0"/>
                  <a:t>שומנים</a:t>
                </a:r>
              </a:p>
              <a:p>
                <a:pPr algn="r" rtl="1"/>
                <a:r>
                  <a:rPr lang="he-IL" sz="1600" dirty="0"/>
                  <a:t>מינרלים</a:t>
                </a:r>
                <a:endParaRPr lang="en-US" sz="1600" dirty="0"/>
              </a:p>
            </p:txBody>
          </p:sp>
        </p:grpSp>
        <p:sp>
          <p:nvSpPr>
            <p:cNvPr id="26" name="מלבן 25"/>
            <p:cNvSpPr/>
            <p:nvPr/>
          </p:nvSpPr>
          <p:spPr>
            <a:xfrm>
              <a:off x="1205664" y="5733256"/>
              <a:ext cx="7182760" cy="584775"/>
            </a:xfrm>
            <a:prstGeom prst="rect">
              <a:avLst/>
            </a:prstGeom>
          </p:spPr>
          <p:txBody>
            <a:bodyPr wrap="square">
              <a:spAutoFit/>
            </a:bodyPr>
            <a:lstStyle/>
            <a:p>
              <a:pPr lvl="0" algn="r" rtl="1"/>
              <a:r>
                <a:rPr lang="he-IL" sz="1600" dirty="0"/>
                <a:t>בישראל, מחויבים יצרנים ויבואנים של מזון לפי "תקנות בריאות הציבור" לציין על האריזה את הערכים התזונתיים</a:t>
              </a:r>
              <a:r>
                <a:rPr lang="en-US" sz="1600" dirty="0"/>
                <a:t> </a:t>
              </a:r>
              <a:r>
                <a:rPr lang="he-IL" sz="1600" dirty="0"/>
                <a:t>ובראשם הערך הקלורי ל-100 גרם מהמוצר.</a:t>
              </a:r>
              <a:endParaRPr lang="en-US" sz="1600" dirty="0"/>
            </a:p>
          </p:txBody>
        </p:sp>
      </p:grpSp>
    </p:spTree>
    <p:extLst>
      <p:ext uri="{BB962C8B-B14F-4D97-AF65-F5344CB8AC3E}">
        <p14:creationId xmlns:p14="http://schemas.microsoft.com/office/powerpoint/2010/main" val="368240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743200" y="9906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endParaRPr lang="en-US" altLang="he-IL" sz="2400">
              <a:latin typeface="Times New Roman" panose="02020603050405020304" pitchFamily="18" charset="0"/>
            </a:endParaRPr>
          </a:p>
        </p:txBody>
      </p:sp>
      <p:sp>
        <p:nvSpPr>
          <p:cNvPr id="10243" name="Text Box 13"/>
          <p:cNvSpPr txBox="1">
            <a:spLocks noChangeArrowheads="1"/>
          </p:cNvSpPr>
          <p:nvPr/>
        </p:nvSpPr>
        <p:spPr bwMode="auto">
          <a:xfrm>
            <a:off x="1403350" y="549275"/>
            <a:ext cx="5543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4000" b="1"/>
              <a:t>פירמידת המזון החדשה</a:t>
            </a:r>
            <a:endParaRPr lang="en-US" altLang="he-IL" sz="4000" b="1"/>
          </a:p>
        </p:txBody>
      </p:sp>
      <p:pic>
        <p:nvPicPr>
          <p:cNvPr id="10244" name="Picture 15" descr="NewFoodPyramid"/>
          <p:cNvPicPr>
            <a:picLocks noChangeAspect="1" noChangeArrowheads="1"/>
          </p:cNvPicPr>
          <p:nvPr/>
        </p:nvPicPr>
        <p:blipFill>
          <a:blip r:embed="rId2">
            <a:extLst>
              <a:ext uri="{28A0092B-C50C-407E-A947-70E740481C1C}">
                <a14:useLocalDpi xmlns:a14="http://schemas.microsoft.com/office/drawing/2010/main" val="0"/>
              </a:ext>
            </a:extLst>
          </a:blip>
          <a:srcRect l="5573" t="11037" r="6950" b="458"/>
          <a:stretch>
            <a:fillRect/>
          </a:stretch>
        </p:blipFill>
        <p:spPr bwMode="auto">
          <a:xfrm>
            <a:off x="2124075" y="1341438"/>
            <a:ext cx="453548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16"/>
          <p:cNvSpPr txBox="1">
            <a:spLocks noChangeArrowheads="1"/>
          </p:cNvSpPr>
          <p:nvPr/>
        </p:nvSpPr>
        <p:spPr bwMode="auto">
          <a:xfrm>
            <a:off x="-323850" y="2060575"/>
            <a:ext cx="241141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בשר אדום וחמאה בכמות מעטה מאוד.</a:t>
            </a:r>
            <a:endParaRPr lang="en-US" altLang="he-IL" sz="1400" b="1"/>
          </a:p>
          <a:p>
            <a:pPr algn="r" rtl="1" eaLnBrk="1" hangingPunct="1">
              <a:spcBef>
                <a:spcPct val="50000"/>
              </a:spcBef>
            </a:pPr>
            <a:endParaRPr lang="en-US" altLang="he-IL" b="1"/>
          </a:p>
        </p:txBody>
      </p:sp>
      <p:sp>
        <p:nvSpPr>
          <p:cNvPr id="10246" name="AutoShape 17"/>
          <p:cNvSpPr>
            <a:spLocks noChangeArrowheads="1"/>
          </p:cNvSpPr>
          <p:nvPr/>
        </p:nvSpPr>
        <p:spPr bwMode="auto">
          <a:xfrm>
            <a:off x="2411413" y="2349500"/>
            <a:ext cx="1008062" cy="431800"/>
          </a:xfrm>
          <a:prstGeom prst="rightArrow">
            <a:avLst>
              <a:gd name="adj1" fmla="val 50000"/>
              <a:gd name="adj2" fmla="val 583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47" name="Text Box 18"/>
          <p:cNvSpPr txBox="1">
            <a:spLocks noChangeArrowheads="1"/>
          </p:cNvSpPr>
          <p:nvPr/>
        </p:nvSpPr>
        <p:spPr bwMode="auto">
          <a:xfrm>
            <a:off x="6443663" y="2060575"/>
            <a:ext cx="2555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אורז לבן,קמח לבן, פסטה דברי מתיקה ואלכוהול בכמות מעטה מאוד.</a:t>
            </a:r>
            <a:endParaRPr lang="en-US" altLang="he-IL" sz="1400" b="1"/>
          </a:p>
          <a:p>
            <a:pPr algn="r" rtl="1" eaLnBrk="1" hangingPunct="1">
              <a:spcBef>
                <a:spcPct val="50000"/>
              </a:spcBef>
            </a:pPr>
            <a:endParaRPr lang="en-US" altLang="he-IL"/>
          </a:p>
        </p:txBody>
      </p:sp>
      <p:sp>
        <p:nvSpPr>
          <p:cNvPr id="10248" name="AutoShape 19"/>
          <p:cNvSpPr>
            <a:spLocks noChangeArrowheads="1"/>
          </p:cNvSpPr>
          <p:nvPr/>
        </p:nvSpPr>
        <p:spPr bwMode="auto">
          <a:xfrm>
            <a:off x="5219700" y="2276475"/>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49" name="Text Box 20"/>
          <p:cNvSpPr txBox="1">
            <a:spLocks noChangeArrowheads="1"/>
          </p:cNvSpPr>
          <p:nvPr/>
        </p:nvSpPr>
        <p:spPr bwMode="auto">
          <a:xfrm>
            <a:off x="250825" y="3068638"/>
            <a:ext cx="172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מוצרי חלב או תוספי סידן 2-3 מנות.</a:t>
            </a:r>
            <a:endParaRPr lang="en-US" altLang="he-IL" sz="1400" b="1"/>
          </a:p>
        </p:txBody>
      </p:sp>
      <p:sp>
        <p:nvSpPr>
          <p:cNvPr id="10250" name="AutoShape 21"/>
          <p:cNvSpPr>
            <a:spLocks noChangeArrowheads="1"/>
          </p:cNvSpPr>
          <p:nvPr/>
        </p:nvSpPr>
        <p:spPr bwMode="auto">
          <a:xfrm>
            <a:off x="2268538" y="3068638"/>
            <a:ext cx="1008062" cy="431800"/>
          </a:xfrm>
          <a:prstGeom prst="rightArrow">
            <a:avLst>
              <a:gd name="adj1" fmla="val 50000"/>
              <a:gd name="adj2" fmla="val 583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51" name="Text Box 22"/>
          <p:cNvSpPr txBox="1">
            <a:spLocks noChangeArrowheads="1"/>
          </p:cNvSpPr>
          <p:nvPr/>
        </p:nvSpPr>
        <p:spPr bwMode="auto">
          <a:xfrm>
            <a:off x="6804025" y="3500438"/>
            <a:ext cx="2159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דגים, עוף וביצים 0-2 מנות.</a:t>
            </a:r>
            <a:endParaRPr lang="en-US" altLang="he-IL" sz="1400" b="1"/>
          </a:p>
        </p:txBody>
      </p:sp>
      <p:sp>
        <p:nvSpPr>
          <p:cNvPr id="10252" name="AutoShape 23"/>
          <p:cNvSpPr>
            <a:spLocks noChangeArrowheads="1"/>
          </p:cNvSpPr>
          <p:nvPr/>
        </p:nvSpPr>
        <p:spPr bwMode="auto">
          <a:xfrm>
            <a:off x="5651500" y="3429000"/>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53" name="Text Box 24"/>
          <p:cNvSpPr txBox="1">
            <a:spLocks noChangeArrowheads="1"/>
          </p:cNvSpPr>
          <p:nvPr/>
        </p:nvSpPr>
        <p:spPr bwMode="auto">
          <a:xfrm>
            <a:off x="179388" y="4005263"/>
            <a:ext cx="18732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אגוזים וקטניות 1-3 מנות.</a:t>
            </a:r>
            <a:endParaRPr lang="en-US" altLang="he-IL" sz="1400" b="1"/>
          </a:p>
        </p:txBody>
      </p:sp>
      <p:sp>
        <p:nvSpPr>
          <p:cNvPr id="10254" name="AutoShape 25"/>
          <p:cNvSpPr>
            <a:spLocks noChangeArrowheads="1"/>
          </p:cNvSpPr>
          <p:nvPr/>
        </p:nvSpPr>
        <p:spPr bwMode="auto">
          <a:xfrm>
            <a:off x="2051050" y="4005263"/>
            <a:ext cx="792163" cy="431800"/>
          </a:xfrm>
          <a:prstGeom prst="rightArrow">
            <a:avLst>
              <a:gd name="adj1" fmla="val 50000"/>
              <a:gd name="adj2" fmla="val 458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55" name="Text Box 26"/>
          <p:cNvSpPr txBox="1">
            <a:spLocks noChangeArrowheads="1"/>
          </p:cNvSpPr>
          <p:nvPr/>
        </p:nvSpPr>
        <p:spPr bwMode="auto">
          <a:xfrm>
            <a:off x="506412" y="4625432"/>
            <a:ext cx="1296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dirty="0"/>
              <a:t>ירקות בשפע.</a:t>
            </a:r>
            <a:endParaRPr lang="en-US" altLang="he-IL" sz="1400" b="1" dirty="0"/>
          </a:p>
        </p:txBody>
      </p:sp>
      <p:sp>
        <p:nvSpPr>
          <p:cNvPr id="10256" name="AutoShape 27"/>
          <p:cNvSpPr>
            <a:spLocks noChangeArrowheads="1"/>
          </p:cNvSpPr>
          <p:nvPr/>
        </p:nvSpPr>
        <p:spPr bwMode="auto">
          <a:xfrm>
            <a:off x="1835150" y="4581525"/>
            <a:ext cx="576263" cy="431800"/>
          </a:xfrm>
          <a:prstGeom prst="rightArrow">
            <a:avLst>
              <a:gd name="adj1" fmla="val 50000"/>
              <a:gd name="adj2" fmla="val 333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57" name="Text Box 28"/>
          <p:cNvSpPr txBox="1">
            <a:spLocks noChangeArrowheads="1"/>
          </p:cNvSpPr>
          <p:nvPr/>
        </p:nvSpPr>
        <p:spPr bwMode="auto">
          <a:xfrm>
            <a:off x="7235825" y="4581525"/>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פירות 2-3 מנות.</a:t>
            </a:r>
            <a:endParaRPr lang="en-US" altLang="he-IL" sz="1400" b="1"/>
          </a:p>
        </p:txBody>
      </p:sp>
      <p:sp>
        <p:nvSpPr>
          <p:cNvPr id="10258" name="AutoShape 29"/>
          <p:cNvSpPr>
            <a:spLocks noChangeArrowheads="1"/>
          </p:cNvSpPr>
          <p:nvPr/>
        </p:nvSpPr>
        <p:spPr bwMode="auto">
          <a:xfrm>
            <a:off x="6372225" y="4508500"/>
            <a:ext cx="831850" cy="485775"/>
          </a:xfrm>
          <a:prstGeom prst="leftArrow">
            <a:avLst>
              <a:gd name="adj1" fmla="val 50000"/>
              <a:gd name="adj2" fmla="val 4281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59" name="Text Box 30"/>
          <p:cNvSpPr txBox="1">
            <a:spLocks noChangeArrowheads="1"/>
          </p:cNvSpPr>
          <p:nvPr/>
        </p:nvSpPr>
        <p:spPr bwMode="auto">
          <a:xfrm>
            <a:off x="-325438" y="5103564"/>
            <a:ext cx="208756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dirty="0"/>
              <a:t>דברי מאכל מגרעינים מלאים, ברוב הארוחות.</a:t>
            </a:r>
            <a:endParaRPr lang="en-US" altLang="he-IL" sz="1400" b="1" dirty="0"/>
          </a:p>
          <a:p>
            <a:pPr algn="r" rtl="1" eaLnBrk="1" hangingPunct="1">
              <a:spcBef>
                <a:spcPct val="50000"/>
              </a:spcBef>
            </a:pPr>
            <a:endParaRPr lang="en-US" altLang="he-IL" sz="1400" b="1" dirty="0"/>
          </a:p>
        </p:txBody>
      </p:sp>
      <p:sp>
        <p:nvSpPr>
          <p:cNvPr id="10260" name="AutoShape 31"/>
          <p:cNvSpPr>
            <a:spLocks noChangeArrowheads="1"/>
          </p:cNvSpPr>
          <p:nvPr/>
        </p:nvSpPr>
        <p:spPr bwMode="auto">
          <a:xfrm>
            <a:off x="1835150" y="5084763"/>
            <a:ext cx="576263" cy="431800"/>
          </a:xfrm>
          <a:prstGeom prst="rightArrow">
            <a:avLst>
              <a:gd name="adj1" fmla="val 50000"/>
              <a:gd name="adj2" fmla="val 333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61" name="Text Box 32"/>
          <p:cNvSpPr txBox="1">
            <a:spLocks noChangeArrowheads="1"/>
          </p:cNvSpPr>
          <p:nvPr/>
        </p:nvSpPr>
        <p:spPr bwMode="auto">
          <a:xfrm>
            <a:off x="7092950" y="5084763"/>
            <a:ext cx="1800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a:t>שמניים צמחיים ברוב הארוחות.</a:t>
            </a:r>
            <a:endParaRPr lang="en-US" altLang="he-IL" sz="1400" b="1"/>
          </a:p>
        </p:txBody>
      </p:sp>
      <p:sp>
        <p:nvSpPr>
          <p:cNvPr id="10262" name="AutoShape 33"/>
          <p:cNvSpPr>
            <a:spLocks noChangeArrowheads="1"/>
          </p:cNvSpPr>
          <p:nvPr/>
        </p:nvSpPr>
        <p:spPr bwMode="auto">
          <a:xfrm>
            <a:off x="6372225" y="5084763"/>
            <a:ext cx="831850" cy="485775"/>
          </a:xfrm>
          <a:prstGeom prst="leftArrow">
            <a:avLst>
              <a:gd name="adj1" fmla="val 50000"/>
              <a:gd name="adj2" fmla="val 4281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63" name="Text Box 34"/>
          <p:cNvSpPr txBox="1">
            <a:spLocks noChangeArrowheads="1"/>
          </p:cNvSpPr>
          <p:nvPr/>
        </p:nvSpPr>
        <p:spPr bwMode="auto">
          <a:xfrm>
            <a:off x="2051050" y="6381750"/>
            <a:ext cx="3887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600" b="1"/>
              <a:t>אימון גופני יומי, ושמירה על משקל.</a:t>
            </a:r>
            <a:endParaRPr lang="en-US" altLang="he-IL" sz="1600" b="1"/>
          </a:p>
        </p:txBody>
      </p:sp>
      <p:sp>
        <p:nvSpPr>
          <p:cNvPr id="10264" name="AutoShape 35"/>
          <p:cNvSpPr>
            <a:spLocks noChangeArrowheads="1"/>
          </p:cNvSpPr>
          <p:nvPr/>
        </p:nvSpPr>
        <p:spPr bwMode="auto">
          <a:xfrm>
            <a:off x="4211638" y="5805488"/>
            <a:ext cx="287337" cy="503237"/>
          </a:xfrm>
          <a:prstGeom prst="upArrow">
            <a:avLst>
              <a:gd name="adj1" fmla="val 50000"/>
              <a:gd name="adj2" fmla="val 4378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he-IL" altLang="he-IL"/>
          </a:p>
        </p:txBody>
      </p:sp>
      <p:sp>
        <p:nvSpPr>
          <p:cNvPr id="10265" name="Text Box 36"/>
          <p:cNvSpPr txBox="1">
            <a:spLocks noChangeArrowheads="1"/>
          </p:cNvSpPr>
          <p:nvPr/>
        </p:nvSpPr>
        <p:spPr bwMode="auto">
          <a:xfrm>
            <a:off x="-323850" y="2060575"/>
            <a:ext cx="241141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he-IL" altLang="he-IL" sz="1400" b="1" dirty="0"/>
              <a:t>בשר אדום וחמאה בכמות מעטה מאוד.</a:t>
            </a:r>
            <a:endParaRPr lang="en-US" altLang="he-IL" sz="1400" b="1" dirty="0"/>
          </a:p>
          <a:p>
            <a:pPr algn="r" rtl="1" eaLnBrk="1" hangingPunct="1">
              <a:spcBef>
                <a:spcPct val="50000"/>
              </a:spcBef>
            </a:pPr>
            <a:endParaRPr lang="en-US" altLang="he-IL" b="1" dirty="0"/>
          </a:p>
        </p:txBody>
      </p:sp>
      <p:pic>
        <p:nvPicPr>
          <p:cNvPr id="10266" name="Picture 41" descr="EGG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708275"/>
            <a:ext cx="838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43" descr="Geek trying to do a pull-up">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5975350"/>
            <a:ext cx="11541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45" descr="Fresh Tropical Fruits">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3789363"/>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47" descr="Food Groups Grains">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12088" y="1052513"/>
            <a:ext cx="10810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49" descr="T-bone Steak Cooking on Grill">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3850" y="1196975"/>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52" descr="Plate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12088" y="2781300"/>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55" descr="CARROT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50924" y="4149725"/>
            <a:ext cx="438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Picture 57" descr="87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2974" y="3500438"/>
            <a:ext cx="7207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Picture 60" descr="gif_palacebi9-"/>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027988" y="5876925"/>
            <a:ext cx="990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61" descr="024"/>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50825" y="5516563"/>
            <a:ext cx="4810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317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1.94444E-6 -2.45431E-6 L -0.18906 -2.45431E-6 " pathEditMode="relative" ptsTypes="AA">
                                      <p:cBhvr>
                                        <p:cTn id="6" dur="3000" fill="hold"/>
                                        <p:tgtEl>
                                          <p:spTgt spid="927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Grafikaim\Diana\אתר מדעים יחידות לימוד מתוקשבות משרד החינוך\מצגת תזונה נכונה\page.jpg"/>
          <p:cNvPicPr>
            <a:picLocks noChangeAspect="1" noChangeArrowheads="1"/>
          </p:cNvPicPr>
          <p:nvPr/>
        </p:nvPicPr>
        <p:blipFill rotWithShape="1">
          <a:blip r:embed="rId3">
            <a:extLst>
              <a:ext uri="{28A0092B-C50C-407E-A947-70E740481C1C}">
                <a14:useLocalDpi xmlns:a14="http://schemas.microsoft.com/office/drawing/2010/main" val="0"/>
              </a:ext>
            </a:extLst>
          </a:blip>
          <a:srcRect b="77513"/>
          <a:stretch/>
        </p:blipFill>
        <p:spPr bwMode="auto">
          <a:xfrm>
            <a:off x="432" y="-27384"/>
            <a:ext cx="9144000" cy="154214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קבוצה 7"/>
          <p:cNvGrpSpPr/>
          <p:nvPr/>
        </p:nvGrpSpPr>
        <p:grpSpPr>
          <a:xfrm>
            <a:off x="720080" y="1628800"/>
            <a:ext cx="8172400" cy="2856512"/>
            <a:chOff x="720080" y="1628800"/>
            <a:chExt cx="7452320" cy="2856512"/>
          </a:xfrm>
        </p:grpSpPr>
        <p:sp>
          <p:nvSpPr>
            <p:cNvPr id="2" name="מלבן 1"/>
            <p:cNvSpPr/>
            <p:nvPr/>
          </p:nvSpPr>
          <p:spPr>
            <a:xfrm>
              <a:off x="720080" y="2453987"/>
              <a:ext cx="7452320" cy="2031325"/>
            </a:xfrm>
            <a:prstGeom prst="rect">
              <a:avLst/>
            </a:prstGeom>
          </p:spPr>
          <p:txBody>
            <a:bodyPr wrap="square">
              <a:spAutoFit/>
            </a:bodyPr>
            <a:lstStyle/>
            <a:p>
              <a:pPr algn="r" rtl="1"/>
              <a:r>
                <a:rPr lang="he-IL" dirty="0" smtClean="0"/>
                <a:t>קלוריה</a:t>
              </a:r>
              <a:r>
                <a:rPr lang="en-US" dirty="0"/>
                <a:t> </a:t>
              </a:r>
              <a:r>
                <a:rPr lang="he-IL" dirty="0" smtClean="0"/>
                <a:t>היא יחידת </a:t>
              </a:r>
              <a:r>
                <a:rPr lang="he-IL" dirty="0"/>
                <a:t>מידה</a:t>
              </a:r>
              <a:r>
                <a:rPr lang="en-US" dirty="0"/>
                <a:t> </a:t>
              </a:r>
              <a:r>
                <a:rPr lang="he-IL" dirty="0"/>
                <a:t>לאנרגיה. </a:t>
              </a:r>
              <a:r>
                <a:rPr lang="he-IL" dirty="0" smtClean="0"/>
                <a:t>(חום /תנועה/ פעילות).</a:t>
              </a:r>
            </a:p>
            <a:p>
              <a:pPr algn="r" rtl="1"/>
              <a:r>
                <a:rPr lang="en-US" dirty="0" smtClean="0"/>
                <a:t>Kcal</a:t>
              </a:r>
              <a:r>
                <a:rPr lang="he-IL" dirty="0" smtClean="0"/>
                <a:t>- </a:t>
              </a:r>
              <a:r>
                <a:rPr lang="he-IL" dirty="0" err="1" smtClean="0"/>
                <a:t>קילוקלוריה</a:t>
              </a:r>
              <a:r>
                <a:rPr lang="he-IL" dirty="0" smtClean="0"/>
                <a:t>= 1000 קלוריות.</a:t>
              </a:r>
            </a:p>
            <a:p>
              <a:pPr algn="r" rtl="1"/>
              <a:r>
                <a:rPr lang="he-IL" dirty="0" smtClean="0"/>
                <a:t>קלוריה </a:t>
              </a:r>
              <a:r>
                <a:rPr lang="he-IL" dirty="0" err="1" smtClean="0"/>
                <a:t>יהוא</a:t>
              </a:r>
              <a:r>
                <a:rPr lang="he-IL" dirty="0" smtClean="0"/>
                <a:t> כמות האנרגיה הדרושה להעלות גרם אחד של מים במעלת צלזיוס אחת. </a:t>
              </a:r>
              <a:endParaRPr lang="en-US" dirty="0"/>
            </a:p>
            <a:p>
              <a:pPr algn="r" rtl="1"/>
              <a:endParaRPr lang="he-IL" dirty="0" smtClean="0"/>
            </a:p>
            <a:p>
              <a:pPr algn="r" rtl="1"/>
              <a:r>
                <a:rPr lang="he-IL" dirty="0" smtClean="0"/>
                <a:t>כדי </a:t>
              </a:r>
              <a:r>
                <a:rPr lang="he-IL" dirty="0"/>
                <a:t>שגופנו יוכל להתקיים הוא דורש דלק כמקור אנרגיה </a:t>
              </a:r>
              <a:r>
                <a:rPr lang="he-IL" dirty="0" smtClean="0"/>
                <a:t>לתפקודו. </a:t>
              </a:r>
            </a:p>
            <a:p>
              <a:pPr algn="r" rtl="1"/>
              <a:r>
                <a:rPr lang="he-IL" dirty="0" smtClean="0"/>
                <a:t>דלק </a:t>
              </a:r>
              <a:r>
                <a:rPr lang="he-IL" dirty="0"/>
                <a:t>זה מגיע </a:t>
              </a:r>
              <a:r>
                <a:rPr lang="he-IL" dirty="0" smtClean="0"/>
                <a:t>מהמזון </a:t>
              </a:r>
              <a:r>
                <a:rPr lang="he-IL" dirty="0"/>
                <a:t>שאנו אוכלים</a:t>
              </a:r>
              <a:r>
                <a:rPr lang="he-IL" dirty="0" smtClean="0"/>
                <a:t>.</a:t>
              </a:r>
            </a:p>
            <a:p>
              <a:pPr algn="r" rtl="1"/>
              <a:endParaRPr lang="en-US" dirty="0"/>
            </a:p>
          </p:txBody>
        </p:sp>
        <p:sp>
          <p:nvSpPr>
            <p:cNvPr id="3" name="מלבן 2"/>
            <p:cNvSpPr/>
            <p:nvPr/>
          </p:nvSpPr>
          <p:spPr>
            <a:xfrm>
              <a:off x="3496224" y="1628800"/>
              <a:ext cx="2151551" cy="461665"/>
            </a:xfrm>
            <a:prstGeom prst="rect">
              <a:avLst/>
            </a:prstGeom>
          </p:spPr>
          <p:txBody>
            <a:bodyPr wrap="none">
              <a:spAutoFit/>
            </a:bodyPr>
            <a:lstStyle/>
            <a:p>
              <a:pPr algn="ctr" rtl="1"/>
              <a:r>
                <a:rPr lang="he-IL" sz="2400" b="1" dirty="0">
                  <a:solidFill>
                    <a:srgbClr val="FF6600"/>
                  </a:solidFill>
                </a:rPr>
                <a:t>מהו ערך קלורי?</a:t>
              </a:r>
              <a:endParaRPr lang="en-US" sz="2400" dirty="0">
                <a:solidFill>
                  <a:srgbClr val="FF6600"/>
                </a:solidFill>
              </a:endParaRPr>
            </a:p>
          </p:txBody>
        </p:sp>
      </p:grpSp>
    </p:spTree>
    <p:extLst>
      <p:ext uri="{BB962C8B-B14F-4D97-AF65-F5344CB8AC3E}">
        <p14:creationId xmlns:p14="http://schemas.microsoft.com/office/powerpoint/2010/main" val="136666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Grafikaim\Diana\אתר מדעים יחידות לימוד מתוקשבות משרד החינוך\מצגת תזונה נכונה\page.jpg"/>
          <p:cNvPicPr>
            <a:picLocks noChangeAspect="1" noChangeArrowheads="1"/>
          </p:cNvPicPr>
          <p:nvPr/>
        </p:nvPicPr>
        <p:blipFill rotWithShape="1">
          <a:blip r:embed="rId2">
            <a:extLst>
              <a:ext uri="{28A0092B-C50C-407E-A947-70E740481C1C}">
                <a14:useLocalDpi xmlns:a14="http://schemas.microsoft.com/office/drawing/2010/main" val="0"/>
              </a:ext>
            </a:extLst>
          </a:blip>
          <a:srcRect b="77513"/>
          <a:stretch/>
        </p:blipFill>
        <p:spPr bwMode="auto">
          <a:xfrm>
            <a:off x="432" y="-27384"/>
            <a:ext cx="9144000" cy="154214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קבוצה 2"/>
          <p:cNvGrpSpPr/>
          <p:nvPr/>
        </p:nvGrpSpPr>
        <p:grpSpPr>
          <a:xfrm>
            <a:off x="1043608" y="1628800"/>
            <a:ext cx="7272808" cy="5172050"/>
            <a:chOff x="1043608" y="1628800"/>
            <a:chExt cx="7272808" cy="5172050"/>
          </a:xfrm>
        </p:grpSpPr>
        <p:sp>
          <p:nvSpPr>
            <p:cNvPr id="2" name="מלבן 1"/>
            <p:cNvSpPr/>
            <p:nvPr/>
          </p:nvSpPr>
          <p:spPr>
            <a:xfrm>
              <a:off x="1043608" y="2204864"/>
              <a:ext cx="7272808" cy="1569660"/>
            </a:xfrm>
            <a:prstGeom prst="rect">
              <a:avLst/>
            </a:prstGeom>
          </p:spPr>
          <p:txBody>
            <a:bodyPr wrap="square">
              <a:spAutoFit/>
            </a:bodyPr>
            <a:lstStyle/>
            <a:p>
              <a:pPr lvl="0" algn="r" rtl="1"/>
              <a:r>
                <a:rPr lang="he-IL" sz="1600" dirty="0" smtClean="0"/>
                <a:t>מזון </a:t>
              </a:r>
              <a:r>
                <a:rPr lang="he-IL" sz="1600" dirty="0"/>
                <a:t>בעל ערך תזונתי </a:t>
              </a:r>
              <a:r>
                <a:rPr lang="he-IL" sz="1600" dirty="0" smtClean="0"/>
                <a:t>נמוך </a:t>
              </a:r>
              <a:r>
                <a:rPr lang="he-IL" sz="1600" dirty="0"/>
                <a:t>הוא מזון בעל ערך קלורי גבוה אך יש בו כמות מועטה של מרכיבי מזון כגון ויטמינים, מינרלים וחלבון.</a:t>
              </a:r>
              <a:endParaRPr lang="en-US" sz="1600" dirty="0"/>
            </a:p>
            <a:p>
              <a:pPr lvl="0" algn="r" rtl="1"/>
              <a:r>
                <a:rPr lang="he-IL" sz="1600" dirty="0"/>
                <a:t>בקבוצה זו נכללים מזונות </a:t>
              </a:r>
              <a:r>
                <a:rPr lang="he-IL" sz="1600" dirty="0" smtClean="0"/>
                <a:t>כגון: </a:t>
              </a:r>
              <a:r>
                <a:rPr lang="he-IL" sz="1600" dirty="0"/>
                <a:t>עוגות (בעיקר עוגות קרם</a:t>
              </a:r>
              <a:r>
                <a:rPr lang="he-IL" sz="1600" dirty="0" smtClean="0"/>
                <a:t>), עוגיות, </a:t>
              </a:r>
              <a:r>
                <a:rPr lang="he-IL" sz="1600" dirty="0"/>
                <a:t>וופלים, משקאות קלים המכילים בעיקר סוכר וצבעי מאכל ללא כל ערך תזונתי נוסף, </a:t>
              </a:r>
              <a:r>
                <a:rPr lang="he-IL" sz="1600" dirty="0" err="1" smtClean="0"/>
                <a:t>רטבי</a:t>
              </a:r>
              <a:r>
                <a:rPr lang="he-IL" sz="1600" dirty="0" smtClean="0"/>
                <a:t> </a:t>
              </a:r>
              <a:r>
                <a:rPr lang="he-IL" sz="1600" dirty="0"/>
                <a:t>סלטים קנויים, סוכרים, ריבות וחטיפים מלוחים כגון צ'יפס </a:t>
              </a:r>
              <a:r>
                <a:rPr lang="he-IL" sz="1600" dirty="0" smtClean="0"/>
                <a:t>.</a:t>
              </a:r>
            </a:p>
            <a:p>
              <a:pPr lvl="0" algn="r" rtl="1"/>
              <a:endParaRPr lang="en-US" sz="1600" dirty="0"/>
            </a:p>
          </p:txBody>
        </p:sp>
        <p:sp>
          <p:nvSpPr>
            <p:cNvPr id="6" name="מלבן 5"/>
            <p:cNvSpPr/>
            <p:nvPr/>
          </p:nvSpPr>
          <p:spPr>
            <a:xfrm>
              <a:off x="2340400" y="1628800"/>
              <a:ext cx="4464064" cy="461665"/>
            </a:xfrm>
            <a:prstGeom prst="rect">
              <a:avLst/>
            </a:prstGeom>
          </p:spPr>
          <p:txBody>
            <a:bodyPr wrap="square">
              <a:spAutoFit/>
            </a:bodyPr>
            <a:lstStyle/>
            <a:p>
              <a:pPr algn="ctr" rtl="1"/>
              <a:r>
                <a:rPr lang="he-IL" sz="2400" b="1" dirty="0">
                  <a:solidFill>
                    <a:srgbClr val="FF6600"/>
                  </a:solidFill>
                </a:rPr>
                <a:t>מהו מזון בעל ערך תזונתי </a:t>
              </a:r>
              <a:r>
                <a:rPr lang="he-IL" sz="2400" b="1" dirty="0" smtClean="0">
                  <a:solidFill>
                    <a:srgbClr val="FF6600"/>
                  </a:solidFill>
                </a:rPr>
                <a:t>נמוך?</a:t>
              </a:r>
              <a:endParaRPr lang="en-US" sz="2400" dirty="0">
                <a:solidFill>
                  <a:srgbClr val="FF6600"/>
                </a:solidFill>
              </a:endParaRPr>
            </a:p>
          </p:txBody>
        </p:sp>
        <p:pic>
          <p:nvPicPr>
            <p:cNvPr id="5122" name="Picture 2" descr="C:\Users\efrati\AppData\Local\Microsoft\Windows\Temporary Internet Files\Content.IE5\70EH6WRC\MC90044174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904" y="4498826"/>
              <a:ext cx="2302024" cy="23020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efrati\AppData\Local\Microsoft\Windows\Temporary Internet Files\Content.IE5\0YN09LL8\MC9001127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617" y="5157192"/>
              <a:ext cx="2787639" cy="14851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914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4965" y="980728"/>
            <a:ext cx="8712968" cy="1440160"/>
          </a:xfrm>
          <a:solidFill>
            <a:schemeClr val="bg1"/>
          </a:solidFill>
        </p:spPr>
        <p:txBody>
          <a:bodyPr/>
          <a:lstStyle/>
          <a:p>
            <a:pPr algn="ctr"/>
            <a:r>
              <a:rPr lang="he-IL" dirty="0" smtClean="0">
                <a:solidFill>
                  <a:schemeClr val="tx2"/>
                </a:solidFill>
                <a:latin typeface="David" pitchFamily="34" charset="-79"/>
                <a:cs typeface="David" pitchFamily="34" charset="-79"/>
              </a:rPr>
              <a:t>מים ומאזן הנוזלים בגוף. </a:t>
            </a:r>
            <a:endParaRPr lang="he-IL" dirty="0">
              <a:solidFill>
                <a:schemeClr val="tx2"/>
              </a:solidFill>
              <a:latin typeface="David" pitchFamily="34" charset="-79"/>
              <a:cs typeface="David" pitchFamily="34" charset="-79"/>
            </a:endParaRPr>
          </a:p>
        </p:txBody>
      </p:sp>
      <p:sp>
        <p:nvSpPr>
          <p:cNvPr id="4" name="מציין מיקום של מספר שקופית 3"/>
          <p:cNvSpPr>
            <a:spLocks noGrp="1"/>
          </p:cNvSpPr>
          <p:nvPr>
            <p:ph type="sldNum" sz="quarter" idx="12"/>
          </p:nvPr>
        </p:nvSpPr>
        <p:spPr/>
        <p:txBody>
          <a:bodyPr/>
          <a:lstStyle/>
          <a:p>
            <a:fld id="{BFFCB4E3-DC24-4A30-8016-C5E937BEE1D0}" type="slidenum">
              <a:rPr lang="en-US" smtClean="0"/>
              <a:pPr/>
              <a:t>9</a:t>
            </a:fld>
            <a:endParaRPr lang="en-US"/>
          </a:p>
        </p:txBody>
      </p:sp>
      <p:pic>
        <p:nvPicPr>
          <p:cNvPr id="5" name="תמונה 4"/>
          <p:cNvPicPr>
            <a:picLocks noChangeAspect="1"/>
          </p:cNvPicPr>
          <p:nvPr/>
        </p:nvPicPr>
        <p:blipFill>
          <a:blip r:embed="rId2"/>
          <a:stretch>
            <a:fillRect/>
          </a:stretch>
        </p:blipFill>
        <p:spPr>
          <a:xfrm>
            <a:off x="681810" y="4377503"/>
            <a:ext cx="3098102" cy="2466975"/>
          </a:xfrm>
          <a:prstGeom prst="rect">
            <a:avLst/>
          </a:prstGeom>
        </p:spPr>
      </p:pic>
      <p:pic>
        <p:nvPicPr>
          <p:cNvPr id="7" name="תמונה 6"/>
          <p:cNvPicPr>
            <a:picLocks noChangeAspect="1"/>
          </p:cNvPicPr>
          <p:nvPr/>
        </p:nvPicPr>
        <p:blipFill>
          <a:blip r:embed="rId3"/>
          <a:stretch>
            <a:fillRect/>
          </a:stretch>
        </p:blipFill>
        <p:spPr>
          <a:xfrm>
            <a:off x="3779912" y="4377503"/>
            <a:ext cx="1743075" cy="2480497"/>
          </a:xfrm>
          <a:prstGeom prst="rect">
            <a:avLst/>
          </a:prstGeom>
        </p:spPr>
      </p:pic>
      <p:pic>
        <p:nvPicPr>
          <p:cNvPr id="8" name="תמונה 7"/>
          <p:cNvPicPr>
            <a:picLocks noChangeAspect="1"/>
          </p:cNvPicPr>
          <p:nvPr/>
        </p:nvPicPr>
        <p:blipFill>
          <a:blip r:embed="rId4"/>
          <a:stretch>
            <a:fillRect/>
          </a:stretch>
        </p:blipFill>
        <p:spPr>
          <a:xfrm>
            <a:off x="5522987" y="4377503"/>
            <a:ext cx="2865437" cy="2363865"/>
          </a:xfrm>
          <a:prstGeom prst="rect">
            <a:avLst/>
          </a:prstGeom>
        </p:spPr>
      </p:pic>
    </p:spTree>
    <p:extLst>
      <p:ext uri="{BB962C8B-B14F-4D97-AF65-F5344CB8AC3E}">
        <p14:creationId xmlns:p14="http://schemas.microsoft.com/office/powerpoint/2010/main" val="316959162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2">
  <a:themeElements>
    <a:clrScheme name="FoodPyrPres_al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odPyrPres_ally">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FoodPyrPres_al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odPyrPres_all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odPyrPres_all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odPyrPres_all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odPyrPres_all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odPyrPres_all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odPyrPres_all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odPyrPres_all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odPyrPres_all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odPyrPres_all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odPyrPres_all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odPyrPres_all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4.xml><?xml version="1.0" encoding="utf-8"?>
<a:theme xmlns:a="http://schemas.openxmlformats.org/drawingml/2006/main" name="2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5.xml><?xml version="1.0" encoding="utf-8"?>
<a:theme xmlns:a="http://schemas.openxmlformats.org/drawingml/2006/main" name="13_Office Theme">
  <a:themeElements>
    <a:clrScheme name="התאמה אישית 1">
      <a:dk1>
        <a:sysClr val="windowText" lastClr="000000"/>
      </a:dk1>
      <a:lt1>
        <a:sysClr val="window" lastClr="FFFFFF"/>
      </a:lt1>
      <a:dk2>
        <a:srgbClr val="1F497D"/>
      </a:dk2>
      <a:lt2>
        <a:srgbClr val="EEECE1"/>
      </a:lt2>
      <a:accent1>
        <a:srgbClr val="4F81BD"/>
      </a:accent1>
      <a:accent2>
        <a:srgbClr val="4BACC6"/>
      </a:accent2>
      <a:accent3>
        <a:srgbClr val="9BBB59"/>
      </a:accent3>
      <a:accent4>
        <a:srgbClr val="8064A2"/>
      </a:accent4>
      <a:accent5>
        <a:srgbClr val="4BACC6"/>
      </a:accent5>
      <a:accent6>
        <a:srgbClr val="F79646"/>
      </a:accent6>
      <a:hlink>
        <a:srgbClr val="0000FF"/>
      </a:hlink>
      <a:folHlink>
        <a:srgbClr val="800080"/>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6.xml><?xml version="1.0" encoding="utf-8"?>
<a:theme xmlns:a="http://schemas.openxmlformats.org/drawingml/2006/main" name="6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7.xml><?xml version="1.0" encoding="utf-8"?>
<a:theme xmlns:a="http://schemas.openxmlformats.org/drawingml/2006/main" name="5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8.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x05e7__x05d8__x05d2__x05d5__x05e8__x05d9__x05d4_ xmlns="05e63509-7c06-4690-b923-1872e66602ef">ביולוגיה</_x05e7__x05d8__x05d2__x05d5__x05e8__x05d9__x05d4_>
    <_x05db__x05d9__x05ea__x05d4_ xmlns="05e63509-7c06-4690-b923-1872e66602ef">כיתה ט'</_x05db__x05d9__x05ea__x05d4_>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9304B634C72CC24FA8742FD2DADCBE93" ma:contentTypeVersion="2" ma:contentTypeDescription="צור מסמך חדש." ma:contentTypeScope="" ma:versionID="1ed24e82ace90948a71b9a04d43e5962">
  <xsd:schema xmlns:xsd="http://www.w3.org/2001/XMLSchema" xmlns:p="http://schemas.microsoft.com/office/2006/metadata/properties" xmlns:ns2="05e63509-7c06-4690-b923-1872e66602ef" targetNamespace="http://schemas.microsoft.com/office/2006/metadata/properties" ma:root="true" ma:fieldsID="3ab696c0c775a6a380cb1e8bdffe72ee" ns2:_="">
    <xsd:import namespace="05e63509-7c06-4690-b923-1872e66602ef"/>
    <xsd:element name="properties">
      <xsd:complexType>
        <xsd:sequence>
          <xsd:element name="documentManagement">
            <xsd:complexType>
              <xsd:all>
                <xsd:element ref="ns2:_x05e7__x05d8__x05d2__x05d5__x05e8__x05d9__x05d4_" minOccurs="0"/>
                <xsd:element ref="ns2:_x05db__x05d9__x05ea__x05d4_" minOccurs="0"/>
              </xsd:all>
            </xsd:complexType>
          </xsd:element>
        </xsd:sequence>
      </xsd:complexType>
    </xsd:element>
  </xsd:schema>
  <xsd:schema xmlns:xsd="http://www.w3.org/2001/XMLSchema" xmlns:dms="http://schemas.microsoft.com/office/2006/documentManagement/types" targetNamespace="05e63509-7c06-4690-b923-1872e66602ef" elementFormDefault="qualified">
    <xsd:import namespace="http://schemas.microsoft.com/office/2006/documentManagement/types"/>
    <xsd:element name="_x05e7__x05d8__x05d2__x05d5__x05e8__x05d9__x05d4_" ma:index="8" nillable="true" ma:displayName="קטגוריה" ma:default="כימיה" ma:format="Dropdown" ma:internalName="_x05e7__x05d8__x05d2__x05d5__x05e8__x05d9__x05d4_">
      <xsd:simpleType>
        <xsd:restriction base="dms:Choice">
          <xsd:enumeration value="כימיה"/>
          <xsd:enumeration value="ביולוגיה"/>
          <xsd:enumeration value="פיזיקה"/>
          <xsd:enumeration value="טכנולוגיה"/>
        </xsd:restriction>
      </xsd:simpleType>
    </xsd:element>
    <xsd:element name="_x05db__x05d9__x05ea__x05d4_" ma:index="9" nillable="true" ma:displayName="כיתה" ma:format="Dropdown" ma:internalName="_x05db__x05d9__x05ea__x05d4_">
      <xsd:simpleType>
        <xsd:restriction base="dms:Choice">
          <xsd:enumeration value="כיתה ז'"/>
          <xsd:enumeration value="כיתה ח'"/>
          <xsd:enumeration value="כיתה ט'"/>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ma:readOnly="true"/>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BDCFDCE-AF58-489A-9374-8431A02EF6A3}">
  <ds:schemaRefs>
    <ds:schemaRef ds:uri="http://schemas.openxmlformats.org/package/2006/metadata/core-properties"/>
    <ds:schemaRef ds:uri="05e63509-7c06-4690-b923-1872e66602ef"/>
    <ds:schemaRef ds:uri="http://schemas.microsoft.com/office/2006/metadata/properties"/>
    <ds:schemaRef ds:uri="http://purl.org/dc/terms/"/>
    <ds:schemaRef ds:uri="http://schemas.microsoft.com/office/2006/documentManagement/type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3B4E8687-26A4-470F-9C91-1C106A70C7C1}">
  <ds:schemaRefs>
    <ds:schemaRef ds:uri="http://schemas.microsoft.com/sharepoint/v3/contenttype/forms"/>
  </ds:schemaRefs>
</ds:datastoreItem>
</file>

<file path=customXml/itemProps3.xml><?xml version="1.0" encoding="utf-8"?>
<ds:datastoreItem xmlns:ds="http://schemas.openxmlformats.org/officeDocument/2006/customXml" ds:itemID="{4E6A90F2-D080-40FF-AD10-E9F69D390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63509-7c06-4690-b923-1872e66602ef"/>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1369</TotalTime>
  <Words>3735</Words>
  <Application>Microsoft Office PowerPoint</Application>
  <PresentationFormat>‫הצגה על המסך (4:3)</PresentationFormat>
  <Paragraphs>438</Paragraphs>
  <Slides>46</Slides>
  <Notes>12</Notes>
  <HiddenSlides>0</HiddenSlides>
  <MMClips>36</MMClips>
  <ScaleCrop>false</ScaleCrop>
  <HeadingPairs>
    <vt:vector size="10" baseType="variant">
      <vt:variant>
        <vt:lpstr>גופנים בשימוש</vt:lpstr>
      </vt:variant>
      <vt:variant>
        <vt:i4>9</vt:i4>
      </vt:variant>
      <vt:variant>
        <vt:lpstr>ערכת נושא</vt:lpstr>
      </vt:variant>
      <vt:variant>
        <vt:i4>8</vt:i4>
      </vt:variant>
      <vt:variant>
        <vt:lpstr>שרתי OLE מוטבעים</vt:lpstr>
      </vt:variant>
      <vt:variant>
        <vt:i4>0</vt:i4>
      </vt:variant>
      <vt:variant>
        <vt:lpstr>כותרות שקופיות</vt:lpstr>
      </vt:variant>
      <vt:variant>
        <vt:i4>46</vt:i4>
      </vt:variant>
      <vt:variant>
        <vt:lpstr>הצגות מותאמות אישית</vt:lpstr>
      </vt:variant>
      <vt:variant>
        <vt:i4>1</vt:i4>
      </vt:variant>
    </vt:vector>
  </HeadingPairs>
  <TitlesOfParts>
    <vt:vector size="64" baseType="lpstr">
      <vt:lpstr>Aharoni</vt:lpstr>
      <vt:lpstr>Arial</vt:lpstr>
      <vt:lpstr>Calibri</vt:lpstr>
      <vt:lpstr>Calibri Light</vt:lpstr>
      <vt:lpstr>Century Gothic</vt:lpstr>
      <vt:lpstr>David</vt:lpstr>
      <vt:lpstr>Narkisim</vt:lpstr>
      <vt:lpstr>Times New Roman</vt:lpstr>
      <vt:lpstr>Wingdings</vt:lpstr>
      <vt:lpstr>ערכת נושא Office</vt:lpstr>
      <vt:lpstr>ערכת נושא2</vt:lpstr>
      <vt:lpstr>1_Office Theme</vt:lpstr>
      <vt:lpstr>2_Office Theme</vt:lpstr>
      <vt:lpstr>13_Office Theme</vt:lpstr>
      <vt:lpstr>6_Office Theme</vt:lpstr>
      <vt:lpstr>5_Office Theme</vt:lpstr>
      <vt:lpstr>1_ערכת נושא Office</vt:lpstr>
      <vt:lpstr>מצגת של PowerPoint‏</vt:lpstr>
      <vt:lpstr>מצגת של PowerPoint‏</vt:lpstr>
      <vt:lpstr>הרכב כימי של גוף האדם- בק"ג (של גבר ממוצע)</vt:lpstr>
      <vt:lpstr>מצגת של PowerPoint‏</vt:lpstr>
      <vt:lpstr>מצגת של PowerPoint‏</vt:lpstr>
      <vt:lpstr>מצגת של PowerPoint‏</vt:lpstr>
      <vt:lpstr>מצגת של PowerPoint‏</vt:lpstr>
      <vt:lpstr>מצגת של PowerPoint‏</vt:lpstr>
      <vt:lpstr>מים ומאזן הנוזלים בגוף. </vt:lpstr>
      <vt:lpstr>מצגת של PowerPoint‏</vt:lpstr>
      <vt:lpstr>כ- 60% ממסת גופו של האדם הם מים מהם תפקידי המים בגוף היצורים החיים?</vt:lpstr>
      <vt:lpstr>תפקידי המים בגופינו:</vt:lpstr>
      <vt:lpstr>מאזן המים בגופינו</vt:lpstr>
      <vt:lpstr>הרכב כימי של גוף האדם- בק"ג ובאחוזים</vt:lpstr>
      <vt:lpstr>תכולת המים בגוף ובאיברים השונים</vt:lpstr>
      <vt:lpstr>המים באחוזים משתנים בגילאים שונים</vt:lpstr>
      <vt:lpstr>מים בתאים ומחוצה להם:</vt:lpstr>
      <vt:lpstr>הדם- הנוזל החוץ תאי- והנוזל התוך תאי</vt:lpstr>
      <vt:lpstr>מאזן המים</vt:lpstr>
      <vt:lpstr>מצגת של PowerPoint‏</vt:lpstr>
      <vt:lpstr>הזעה:</vt:lpstr>
      <vt:lpstr>התייבשות</vt:lpstr>
      <vt:lpstr>מצגת של PowerPoint‏</vt:lpstr>
      <vt:lpstr>בקרת ויסות החום</vt:lpstr>
      <vt:lpstr>מצגת של PowerPoint‏</vt:lpstr>
      <vt:lpstr>מצגת של PowerPoint‏</vt:lpstr>
      <vt:lpstr>מצגת של PowerPoint‏</vt:lpstr>
      <vt:lpstr>מצגת של PowerPoint‏</vt:lpstr>
      <vt:lpstr>רב-סוכרים</vt:lpstr>
      <vt:lpstr>מצגת של PowerPoint‏</vt:lpstr>
      <vt:lpstr>מטבוליזם-קטבוליזם +אנאבוליזם פירוק ויצירה של חומרים אורגניים בגופינו</vt:lpstr>
      <vt:lpstr>מצגת של PowerPoint‏</vt:lpstr>
      <vt:lpstr>מצגת של PowerPoint‏</vt:lpstr>
      <vt:lpstr>מצגת של PowerPoint‏</vt:lpstr>
      <vt:lpstr>מצגת של PowerPoint‏</vt:lpstr>
      <vt:lpstr>מצגת של PowerPoint‏</vt:lpstr>
      <vt:lpstr>מצגת של PowerPoint‏</vt:lpstr>
      <vt:lpstr>קבוצות המזון</vt:lpstr>
      <vt:lpstr>לחם</vt:lpstr>
      <vt:lpstr>בשר</vt:lpstr>
      <vt:lpstr>חלב</vt:lpstr>
      <vt:lpstr>ירקות</vt:lpstr>
      <vt:lpstr>פירות</vt:lpstr>
      <vt:lpstr>שמן</vt:lpstr>
      <vt:lpstr>פחמימות של דו סוכר</vt:lpstr>
      <vt:lpstr>מזון מורכב</vt:lpstr>
      <vt:lpstr>הצגה מותאמת אישית 1</vt:lpstr>
    </vt:vector>
  </TitlesOfParts>
  <Company>Amal1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יצחקוב</dc:creator>
  <cp:lastModifiedBy>לבנת עמיאור</cp:lastModifiedBy>
  <cp:revision>107</cp:revision>
  <dcterms:created xsi:type="dcterms:W3CDTF">2012-08-08T10:40:19Z</dcterms:created>
  <dcterms:modified xsi:type="dcterms:W3CDTF">2020-04-19T21:10:25Z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0x0101009304B634C72CC24FA8742FD2DADCBE93</vt:lpwstr>
  </property>
</Properties>
</file>