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9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75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2A989B-F643-954D-965A-F62E4104B5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תזונה </a:t>
            </a:r>
          </a:p>
        </p:txBody>
      </p:sp>
    </p:spTree>
    <p:extLst>
      <p:ext uri="{BB962C8B-B14F-4D97-AF65-F5344CB8AC3E}">
        <p14:creationId xmlns:p14="http://schemas.microsoft.com/office/powerpoint/2010/main" val="1771245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33C770-59D4-934C-8588-C9EB5233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מאזן אנרגיה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48A1DAC-6310-CA43-B44F-8F3570537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על מנת לשמור על משקל קבוע - אצטרך להכניס בדיוק מה שאני מוציא כולל פעילות גופנית. </a:t>
            </a:r>
          </a:p>
          <a:p>
            <a:r>
              <a:rPr lang="he-IL" dirty="0"/>
              <a:t>על מנת לרדת במשקל עלי להיות במאזן שלילי </a:t>
            </a:r>
          </a:p>
          <a:p>
            <a:r>
              <a:rPr lang="he-IL" dirty="0"/>
              <a:t>על מנת לעלות במשקל עלי היות במאזן חיובי</a:t>
            </a:r>
          </a:p>
          <a:p>
            <a:endParaRPr lang="he-IL" dirty="0"/>
          </a:p>
          <a:p>
            <a:r>
              <a:rPr lang="he-IL" dirty="0"/>
              <a:t>קלוריה- כמות אנרגיית החום הדרושה להעלאת 1 גרם מים ב</a:t>
            </a:r>
            <a:r>
              <a:rPr lang="en-US" dirty="0"/>
              <a:t>c°1 - </a:t>
            </a:r>
          </a:p>
          <a:p>
            <a:r>
              <a:rPr lang="en-US" dirty="0"/>
              <a:t>4.184</a:t>
            </a:r>
            <a:r>
              <a:rPr lang="he-IL" dirty="0"/>
              <a:t> </a:t>
            </a:r>
            <a:r>
              <a:rPr lang="en-US" dirty="0"/>
              <a:t> </a:t>
            </a:r>
            <a:r>
              <a:rPr lang="he-IL" dirty="0" err="1"/>
              <a:t>קילוג'אול</a:t>
            </a:r>
            <a:r>
              <a:rPr lang="he-IL" dirty="0"/>
              <a:t> = 1 קק"ל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977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FFD3216-13DF-5D47-944C-042CD7A28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894" y="1117973"/>
            <a:ext cx="7729728" cy="3101983"/>
          </a:xfrm>
        </p:spPr>
        <p:txBody>
          <a:bodyPr/>
          <a:lstStyle/>
          <a:p>
            <a:r>
              <a:rPr lang="he-IL" dirty="0"/>
              <a:t>המזון מספק לגוף : </a:t>
            </a:r>
          </a:p>
          <a:p>
            <a:r>
              <a:rPr lang="he-IL" dirty="0"/>
              <a:t> אבני בניין לרקמות </a:t>
            </a:r>
          </a:p>
          <a:p>
            <a:r>
              <a:rPr lang="he-IL" dirty="0"/>
              <a:t> חומרים המסדירים את פעולותיו </a:t>
            </a:r>
          </a:p>
          <a:p>
            <a:r>
              <a:rPr lang="he-IL" dirty="0"/>
              <a:t>אנרגיה הדרושה לקיום כל תהליכי החיים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0897B08-1E33-FD4C-9373-26396D4CD412}"/>
              </a:ext>
            </a:extLst>
          </p:cNvPr>
          <p:cNvSpPr/>
          <p:nvPr/>
        </p:nvSpPr>
        <p:spPr>
          <a:xfrm>
            <a:off x="4370962" y="301962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dirty="0">
                <a:latin typeface="Arial" panose="020B0604020202020204" pitchFamily="34" charset="0"/>
              </a:rPr>
              <a:t>מאקרו נוטריינטים- </a:t>
            </a:r>
            <a:endParaRPr lang="he-IL" dirty="0"/>
          </a:p>
          <a:p>
            <a:pPr marL="285750" indent="-285750" algn="r" rtl="1">
              <a:buFontTx/>
              <a:buChar char="-"/>
            </a:pPr>
            <a:r>
              <a:rPr lang="he-IL" dirty="0">
                <a:latin typeface="Arial" panose="020B0604020202020204" pitchFamily="34" charset="0"/>
              </a:rPr>
              <a:t>פחמימות </a:t>
            </a:r>
          </a:p>
          <a:p>
            <a:pPr marL="285750" indent="-285750" algn="r" rtl="1">
              <a:buFontTx/>
              <a:buChar char="-"/>
            </a:pPr>
            <a:r>
              <a:rPr lang="he-IL" dirty="0">
                <a:latin typeface="Arial" panose="020B0604020202020204" pitchFamily="34" charset="0"/>
              </a:rPr>
              <a:t>שומנים</a:t>
            </a:r>
          </a:p>
          <a:p>
            <a:pPr marL="285750" indent="-285750" algn="r" rtl="1">
              <a:buFontTx/>
              <a:buChar char="-"/>
            </a:pPr>
            <a:r>
              <a:rPr lang="he-IL" dirty="0">
                <a:latin typeface="Arial" panose="020B0604020202020204" pitchFamily="34" charset="0"/>
              </a:rPr>
              <a:t>חלבונים</a:t>
            </a:r>
          </a:p>
          <a:p>
            <a:pPr marL="285750" indent="-285750" algn="r" rtl="1">
              <a:buFontTx/>
              <a:buChar char="-"/>
            </a:pPr>
            <a:r>
              <a:rPr lang="he-IL" dirty="0">
                <a:latin typeface="Arial" panose="020B0604020202020204" pitchFamily="34" charset="0"/>
              </a:rPr>
              <a:t>מים </a:t>
            </a:r>
            <a:endParaRPr lang="he-IL" dirty="0"/>
          </a:p>
          <a:p>
            <a:pPr algn="r" rtl="1"/>
            <a:r>
              <a:rPr lang="he-IL" dirty="0">
                <a:latin typeface="Arial" panose="020B0604020202020204" pitchFamily="34" charset="0"/>
              </a:rPr>
              <a:t>מיקרו נוטריינטים- (נחוצים לגוף בכמות קטנה) </a:t>
            </a:r>
            <a:endParaRPr lang="he-IL" dirty="0"/>
          </a:p>
          <a:p>
            <a:pPr marL="285750" indent="-285750" algn="r" rtl="1">
              <a:buFontTx/>
              <a:buChar char="-"/>
            </a:pPr>
            <a:r>
              <a:rPr lang="he-IL" dirty="0">
                <a:latin typeface="Arial" panose="020B0604020202020204" pitchFamily="34" charset="0"/>
              </a:rPr>
              <a:t>ויטמינים </a:t>
            </a:r>
          </a:p>
          <a:p>
            <a:pPr algn="r" rtl="1"/>
            <a:r>
              <a:rPr lang="he-IL" dirty="0">
                <a:latin typeface="Arial" panose="020B0604020202020204" pitchFamily="34" charset="0"/>
              </a:rPr>
              <a:t>-   מינרליים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8187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FCDEC4-EFB3-7A4B-BB1A-5FA83B52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he-IL" dirty="0" err="1"/>
              <a:t>mr</a:t>
            </a:r>
            <a:r>
              <a:rPr lang="he-IL" dirty="0"/>
              <a:t> / </a:t>
            </a:r>
            <a:r>
              <a:rPr lang="he-IL" dirty="0" err="1"/>
              <a:t>bmr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1537335-25CA-664C-80FE-3C997FBF6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בן אדם ספורטאי יוציא יותר אנרגיה על ספורט אז החלק היחסי של ה</a:t>
            </a:r>
            <a:r>
              <a:rPr lang="en-US" dirty="0"/>
              <a:t>BMR </a:t>
            </a:r>
            <a:r>
              <a:rPr lang="he-IL" dirty="0"/>
              <a:t> יהיה נמוך יותר.</a:t>
            </a:r>
          </a:p>
          <a:p>
            <a:r>
              <a:rPr lang="he-IL" dirty="0"/>
              <a:t> אנרגיה לקיום בסיסי – על מנת למדוד ערך כזה צריך לקחת אדם שרק התעורר משינה ולא עשה פעילות ולא אכל כלום לפני (רק התעורר משינה) , כמה אנרגיה הגוף צריך במנוחה כמה קלוריות ביום.</a:t>
            </a:r>
          </a:p>
          <a:p>
            <a:r>
              <a:rPr lang="en-US" dirty="0"/>
              <a:t>BMR-</a:t>
            </a:r>
            <a:r>
              <a:rPr lang="he-IL" dirty="0"/>
              <a:t> על הבוקר בלי לעשות כלום במנוחה גמורה. צום לגמרי. </a:t>
            </a:r>
          </a:p>
          <a:p>
            <a:r>
              <a:rPr lang="he-IL" dirty="0"/>
              <a:t> </a:t>
            </a:r>
            <a:r>
              <a:rPr lang="en-US" dirty="0"/>
              <a:t>RMR- </a:t>
            </a:r>
            <a:r>
              <a:rPr lang="he-IL" dirty="0"/>
              <a:t> מנוחה אחרי פעילות לא משנה איזה, למשל קמתי, אכלתי, הייתי בשירותים ועכשיו אני מול הטלוויזיה. אחרי פעילות יומיומית רגילה. </a:t>
            </a:r>
          </a:p>
          <a:p>
            <a:r>
              <a:rPr lang="he-IL" dirty="0"/>
              <a:t>ה</a:t>
            </a:r>
            <a:r>
              <a:rPr lang="en-US" dirty="0"/>
              <a:t>RMR </a:t>
            </a:r>
            <a:r>
              <a:rPr lang="he-IL" dirty="0"/>
              <a:t>גבוה מה </a:t>
            </a:r>
            <a:r>
              <a:rPr lang="en-US" dirty="0"/>
              <a:t>BMR- </a:t>
            </a:r>
            <a:r>
              <a:rPr lang="he-IL" dirty="0"/>
              <a:t> תכלס מדובר על אותו דבר , קיום בסיסי במנוחה , השאלה באיזה דרך מודדים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2194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E26EBF-A254-5C43-B079-9A9661E85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dirty="0"/>
              <a:t>הוצאת אנרגטית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548EB43-3471-414D-A2C9-2BF960120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NEAT- </a:t>
            </a:r>
            <a:r>
              <a:rPr lang="he-IL" dirty="0"/>
              <a:t> פעילות לא ספורטיבית אבל הזזה של הגוף, לקום ולרדת במדרגות ולא מעלית </a:t>
            </a:r>
            <a:endParaRPr lang="en-US" dirty="0"/>
          </a:p>
          <a:p>
            <a:r>
              <a:rPr lang="en-US" dirty="0"/>
              <a:t> DIT-</a:t>
            </a:r>
            <a:r>
              <a:rPr lang="he-IL" dirty="0"/>
              <a:t>אנרגיה שהגוף משקיע על עיכול המזון </a:t>
            </a:r>
          </a:p>
          <a:p>
            <a:r>
              <a:rPr lang="en-US" dirty="0"/>
              <a:t>AEE</a:t>
            </a:r>
            <a:r>
              <a:rPr lang="he-IL" dirty="0"/>
              <a:t> </a:t>
            </a:r>
            <a:r>
              <a:rPr lang="en-US" dirty="0"/>
              <a:t>- </a:t>
            </a:r>
            <a:r>
              <a:rPr lang="he-IL" dirty="0"/>
              <a:t>עם </a:t>
            </a:r>
            <a:r>
              <a:rPr lang="he-IL" dirty="0" err="1"/>
              <a:t>הפ"ג</a:t>
            </a:r>
            <a:endParaRPr lang="he-IL" dirty="0"/>
          </a:p>
          <a:p>
            <a:r>
              <a:rPr lang="he-IL" dirty="0"/>
              <a:t> </a:t>
            </a:r>
            <a:r>
              <a:rPr lang="en-US" dirty="0"/>
              <a:t>TEE- </a:t>
            </a:r>
            <a:r>
              <a:rPr lang="he-IL" dirty="0"/>
              <a:t> </a:t>
            </a:r>
            <a:r>
              <a:rPr lang="he-IL" dirty="0" err="1"/>
              <a:t>הכל</a:t>
            </a:r>
            <a:r>
              <a:rPr lang="he-IL" dirty="0"/>
              <a:t> ביחד </a:t>
            </a:r>
            <a:endParaRPr lang="en-US" dirty="0"/>
          </a:p>
          <a:p>
            <a:r>
              <a:rPr lang="en-US" dirty="0"/>
              <a:t> REE- </a:t>
            </a:r>
            <a:r>
              <a:rPr lang="he-IL" dirty="0"/>
              <a:t>משפיע חילוף חומרים במנוחה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564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BBA2D3C-5BE2-6D4F-99DB-39406B51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מה צריך כדי לחשוב הוצאה אנרגטית כללית-</a:t>
            </a:r>
            <a:r>
              <a:rPr lang="en-US" dirty="0"/>
              <a:t>TEE ? </a:t>
            </a:r>
          </a:p>
          <a:p>
            <a:r>
              <a:rPr lang="he-IL" dirty="0"/>
              <a:t>מין</a:t>
            </a:r>
          </a:p>
          <a:p>
            <a:r>
              <a:rPr lang="he-IL" dirty="0"/>
              <a:t>גיל </a:t>
            </a:r>
          </a:p>
          <a:p>
            <a:r>
              <a:rPr lang="he-IL" dirty="0"/>
              <a:t>משקל</a:t>
            </a:r>
          </a:p>
          <a:p>
            <a:r>
              <a:rPr lang="he-IL" dirty="0"/>
              <a:t>גובה</a:t>
            </a:r>
          </a:p>
          <a:p>
            <a:r>
              <a:rPr lang="he-IL" dirty="0"/>
              <a:t>על זה מוסיפה מידת פ"ג </a:t>
            </a:r>
          </a:p>
          <a:p>
            <a:r>
              <a:rPr lang="he-IL" dirty="0"/>
              <a:t>- אם צריך פציעה , סטרס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2502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25EA5CA-B6B6-634A-B96D-020E42CA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כיצד נחלק את צלחת האוכל שלנו?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A852B7-1BC7-5A4A-B59A-E29B9A558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המלצות לחלוקת אבות מזון (כאחוז מסך הקלוריות):</a:t>
            </a:r>
          </a:p>
          <a:p>
            <a:r>
              <a:rPr lang="he-IL" dirty="0"/>
              <a:t> 45-65 פחמימות – 4 קק"ל</a:t>
            </a:r>
          </a:p>
          <a:p>
            <a:r>
              <a:rPr lang="he-IL" dirty="0"/>
              <a:t> 20-35 שומנים 9 קק"ל </a:t>
            </a:r>
          </a:p>
          <a:p>
            <a:r>
              <a:rPr lang="he-IL" dirty="0"/>
              <a:t>10-35 חלבונים -4 קק"ל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8637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A252C9-B07B-DF43-9DFD-15E80ED8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כמות חלבון מומלצת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867B8E5-BBE6-2D44-AC06-E966145E7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אנשים בריאים 0.8 גרם חלבון לק״ג משקל גוף</a:t>
            </a:r>
          </a:p>
          <a:p>
            <a:r>
              <a:rPr lang="he-IL" dirty="0"/>
              <a:t>אנשים שמתאמנים 1.2-2 גרם חלבון לק״ג משקל גוף</a:t>
            </a:r>
          </a:p>
          <a:p>
            <a:r>
              <a:rPr lang="he-IL" dirty="0"/>
              <a:t>תינוקות – 2.2 גרם חלבון לק״ג משקל גוף</a:t>
            </a:r>
          </a:p>
        </p:txBody>
      </p:sp>
      <p:pic>
        <p:nvPicPr>
          <p:cNvPr id="3073" name="Picture 1" descr="page9image57368448">
            <a:extLst>
              <a:ext uri="{FF2B5EF4-FFF2-40B4-BE49-F238E27FC236}">
                <a16:creationId xmlns:a16="http://schemas.microsoft.com/office/drawing/2014/main" id="{1665AA5E-748F-464E-8BE7-6E353E06C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4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118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8542F0-77C5-9E4B-9777-39C70E9C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צפיפות קלורית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F8D98B4-C408-DA48-A2B1-D34874960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צפיפות נמוכה – יש מעט קלוריות בהרבה נפח</a:t>
            </a:r>
          </a:p>
          <a:p>
            <a:r>
              <a:rPr lang="he-IL" dirty="0"/>
              <a:t>צפיפות גבוהה – יש הרבה קלוריות במעט נפח</a:t>
            </a:r>
          </a:p>
          <a:p>
            <a:r>
              <a:rPr lang="he-IL" dirty="0"/>
              <a:t>דוגמה – </a:t>
            </a:r>
          </a:p>
          <a:p>
            <a:r>
              <a:rPr lang="he-IL" dirty="0"/>
              <a:t>שוקולד אל מול מלפפון = צפיפות של השוקולד גבוהה ולכן לא תופס נפח לכן אפשר לאכול הרבה שוקולדים בלי לשבוע.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1628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A4367E-BF10-CB40-A79B-79D672CE4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גרלין</a:t>
            </a:r>
            <a:r>
              <a:rPr lang="he-IL" dirty="0"/>
              <a:t> </a:t>
            </a:r>
            <a:r>
              <a:rPr lang="he-IL" dirty="0" err="1"/>
              <a:t>ולפטין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BDA7BB8-DD1E-2C4F-8A82-6EE22C729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err="1"/>
              <a:t>גרלין</a:t>
            </a:r>
            <a:r>
              <a:rPr lang="he-IL" dirty="0"/>
              <a:t> – הורמון יחדי שמגביר תאבון , הפרשה אחרי שלא אוכלים יהיה הפרשה וזה עובר למוח יש התעוררות של מרכז הרעב במוח שלנו , יש כאלה שלא מצליחים בירידה במשק לא תמיד בגלל עצמם זה גם שינויים פיזיולוגים והורמונליים וקשה להם לרדת – הגוף מגן על עצמו יצר הישרדות . </a:t>
            </a:r>
          </a:p>
          <a:p>
            <a:r>
              <a:rPr lang="he-IL" dirty="0" err="1"/>
              <a:t>לפטין</a:t>
            </a:r>
            <a:r>
              <a:rPr lang="he-IL" dirty="0"/>
              <a:t> = שובע הפרשה של </a:t>
            </a:r>
            <a:r>
              <a:rPr lang="he-IL" dirty="0" err="1"/>
              <a:t>לפטין</a:t>
            </a:r>
            <a:r>
              <a:rPr lang="he-IL" dirty="0"/>
              <a:t> מרקמת השומן , אכלנו , הופרש </a:t>
            </a:r>
            <a:r>
              <a:rPr lang="he-IL" dirty="0" err="1"/>
              <a:t>לפטין</a:t>
            </a:r>
            <a:r>
              <a:rPr lang="he-IL" dirty="0"/>
              <a:t>, ואז.....שובע! </a:t>
            </a:r>
          </a:p>
          <a:p>
            <a:r>
              <a:rPr lang="he-IL" dirty="0"/>
              <a:t>הרבה </a:t>
            </a:r>
            <a:r>
              <a:rPr lang="he-IL" dirty="0" err="1"/>
              <a:t>לפטין</a:t>
            </a:r>
            <a:r>
              <a:rPr lang="he-IL" dirty="0"/>
              <a:t>-&gt; דיכוי תאבון-&gt; פחות רעב מעט שומן-&gt;רזים-&gt; מעט </a:t>
            </a:r>
            <a:r>
              <a:rPr lang="he-IL" dirty="0" err="1"/>
              <a:t>לפטין</a:t>
            </a:r>
            <a:r>
              <a:rPr lang="he-IL" dirty="0"/>
              <a:t> -&gt; יותר תאבון-&gt; יותר רעב </a:t>
            </a:r>
          </a:p>
          <a:p>
            <a:r>
              <a:rPr lang="he-IL" dirty="0"/>
              <a:t>אבל....... למה זה קורה ההפך ? למה זה קורה? </a:t>
            </a:r>
          </a:p>
          <a:p>
            <a:r>
              <a:rPr lang="he-IL" dirty="0"/>
              <a:t>דוגמה:</a:t>
            </a:r>
          </a:p>
          <a:p>
            <a:r>
              <a:rPr lang="he-IL" dirty="0"/>
              <a:t>ילד נולד בלי </a:t>
            </a:r>
            <a:r>
              <a:rPr lang="he-IL" dirty="0" err="1"/>
              <a:t>לפטין</a:t>
            </a:r>
            <a:r>
              <a:rPr lang="he-IL" dirty="0"/>
              <a:t>, ילד שמן ואז הוסיפו </a:t>
            </a:r>
            <a:r>
              <a:rPr lang="he-IL" dirty="0" err="1"/>
              <a:t>לפטין</a:t>
            </a:r>
            <a:r>
              <a:rPr lang="he-IL" dirty="0"/>
              <a:t> והוא נהיה רזה.</a:t>
            </a:r>
          </a:p>
          <a:p>
            <a:r>
              <a:rPr lang="he-IL" dirty="0"/>
              <a:t>חוסר </a:t>
            </a:r>
            <a:r>
              <a:rPr lang="he-IL" dirty="0" err="1"/>
              <a:t>לפטין</a:t>
            </a:r>
            <a:r>
              <a:rPr lang="he-IL" dirty="0"/>
              <a:t> = השמנה 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45908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1D6437-F2BE-8C42-B2C0-E26E513EC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מה קורה אצל אנשים שמנים? אין חוסר </a:t>
            </a:r>
            <a:r>
              <a:rPr lang="he-IL" dirty="0" err="1"/>
              <a:t>בלפטין</a:t>
            </a:r>
            <a:r>
              <a:rPr lang="he-IL" dirty="0"/>
              <a:t> יש עמידות </a:t>
            </a:r>
            <a:r>
              <a:rPr lang="he-IL" dirty="0" err="1"/>
              <a:t>ללפטין</a:t>
            </a:r>
            <a:r>
              <a:rPr lang="he-IL" dirty="0"/>
              <a:t> יש הפרשה אבל הגוף לא מגיב טוב לזה , הסיגנלים של השובע לא פועלים כמו שצריך בגלל העמידות </a:t>
            </a:r>
            <a:r>
              <a:rPr lang="he-IL" dirty="0" err="1"/>
              <a:t>ללפטין</a:t>
            </a:r>
            <a:r>
              <a:rPr lang="he-IL" dirty="0"/>
              <a:t> . </a:t>
            </a:r>
          </a:p>
          <a:p>
            <a:r>
              <a:rPr lang="he-IL" dirty="0"/>
              <a:t>לאנשים שמנים יש הרבה </a:t>
            </a:r>
            <a:r>
              <a:rPr lang="he-IL" dirty="0" err="1"/>
              <a:t>לפטין</a:t>
            </a:r>
            <a:r>
              <a:rPr lang="he-IL" dirty="0"/>
              <a:t> ההפרשה גבוהה , הגוף לא מתייחס כבר </a:t>
            </a:r>
            <a:r>
              <a:rPr lang="he-IL" dirty="0" err="1"/>
              <a:t>ללפטין</a:t>
            </a:r>
            <a:r>
              <a:rPr lang="he-IL" dirty="0"/>
              <a:t> כי יש עמידות . ההסבר הוא למה זה קורה היום ? בגלל העמידות ולא חוסר 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481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62AA2A8-584C-D94E-A35F-F86452ED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צריך תזונה?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F10CF75-13ED-844E-B122-C92F23745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מניעת מחלות</a:t>
            </a:r>
          </a:p>
          <a:p>
            <a:r>
              <a:rPr lang="he-IL" dirty="0"/>
              <a:t>שיפור וקידום בריאות הציבור </a:t>
            </a:r>
          </a:p>
          <a:p>
            <a:r>
              <a:rPr lang="he-IL" dirty="0"/>
              <a:t>הערכת צריכת המזון ומצב תזונתי של אוכלוסייה</a:t>
            </a:r>
          </a:p>
        </p:txBody>
      </p:sp>
      <p:pic>
        <p:nvPicPr>
          <p:cNvPr id="2056" name="Picture 8" descr="page3image57066624">
            <a:extLst>
              <a:ext uri="{FF2B5EF4-FFF2-40B4-BE49-F238E27FC236}">
                <a16:creationId xmlns:a16="http://schemas.microsoft.com/office/drawing/2014/main" id="{78BB0370-94B6-3D49-8409-4C9DC128F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5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page3image57066816">
            <a:extLst>
              <a:ext uri="{FF2B5EF4-FFF2-40B4-BE49-F238E27FC236}">
                <a16:creationId xmlns:a16="http://schemas.microsoft.com/office/drawing/2014/main" id="{8E458FD0-9197-1A4E-8310-8B3DAC120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age3image57067008">
            <a:extLst>
              <a:ext uri="{FF2B5EF4-FFF2-40B4-BE49-F238E27FC236}">
                <a16:creationId xmlns:a16="http://schemas.microsoft.com/office/drawing/2014/main" id="{876AEC82-EEE0-3643-B8F3-1AC1E902A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19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page3image57068160">
            <a:extLst>
              <a:ext uri="{FF2B5EF4-FFF2-40B4-BE49-F238E27FC236}">
                <a16:creationId xmlns:a16="http://schemas.microsoft.com/office/drawing/2014/main" id="{F3A4AF15-8C50-CC4F-A486-A260F4CB3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1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226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730FF4-7630-8848-8431-29215B370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bmi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C910454-654A-E647-AB82-624F58D82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מ</a:t>
            </a:r>
            <a:r>
              <a:rPr lang="he-IL" dirty="0"/>
              <a:t>דד המודד את היחס בין משקל הגוף לגובה.</a:t>
            </a:r>
          </a:p>
          <a:p>
            <a:r>
              <a:rPr lang="he-IL" dirty="0"/>
              <a:t>חסרונות – לא מודד הרכב הגוף, גיל, מין ומבנה הגוף</a:t>
            </a:r>
          </a:p>
          <a:p>
            <a:r>
              <a:rPr lang="he-IL" dirty="0"/>
              <a:t>יתרונות – קל לחישוב</a:t>
            </a:r>
          </a:p>
          <a:p>
            <a:r>
              <a:rPr lang="he-IL" dirty="0"/>
              <a:t>כיצד מחשבים?</a:t>
            </a:r>
          </a:p>
          <a:p>
            <a:r>
              <a:rPr lang="he-IL" dirty="0"/>
              <a:t>משקל חלקי גובה בריבוע </a:t>
            </a:r>
          </a:p>
          <a:p>
            <a:r>
              <a:rPr lang="he-IL" dirty="0"/>
              <a:t>18.5 ומטה = תת משקל</a:t>
            </a:r>
          </a:p>
          <a:p>
            <a:r>
              <a:rPr lang="he-IL" dirty="0"/>
              <a:t>18.5 - 24.9 = תקין</a:t>
            </a:r>
          </a:p>
          <a:p>
            <a:r>
              <a:rPr lang="he-IL" dirty="0"/>
              <a:t>25. - 29.9 = עודף משקל </a:t>
            </a:r>
          </a:p>
          <a:p>
            <a:r>
              <a:rPr lang="he-IL" dirty="0"/>
              <a:t>30 ומעלה = השמנה</a:t>
            </a:r>
          </a:p>
        </p:txBody>
      </p:sp>
    </p:spTree>
    <p:extLst>
      <p:ext uri="{BB962C8B-B14F-4D97-AF65-F5344CB8AC3E}">
        <p14:creationId xmlns:p14="http://schemas.microsoft.com/office/powerpoint/2010/main" val="3850002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5B266F-6D0E-E145-8F31-F2139137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סוגי דיאטות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09412D8-ED5D-2A40-B353-4DEE44167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/>
              <a:t>קיטוגנית</a:t>
            </a:r>
            <a:r>
              <a:rPr lang="he-IL" dirty="0"/>
              <a:t> –  פחות מ20 גרם פחמימה ביום במקום שהגוף ינצל את הגלוקוז , מייצר גופי </a:t>
            </a:r>
            <a:r>
              <a:rPr lang="he-IL" dirty="0" err="1"/>
              <a:t>קטו</a:t>
            </a:r>
            <a:r>
              <a:rPr lang="he-IL" dirty="0"/>
              <a:t> , מקור חלופי לאנרגיה. מצב </a:t>
            </a:r>
            <a:r>
              <a:rPr lang="he-IL" dirty="0" err="1"/>
              <a:t>קטוגני</a:t>
            </a:r>
            <a:r>
              <a:rPr lang="he-IL" dirty="0"/>
              <a:t> יש יותר תיקון של חלבונים ברמה התוך תאית ופחות ייצור של חלבונים חדשים . </a:t>
            </a:r>
          </a:p>
          <a:p>
            <a:pPr marL="0" indent="0">
              <a:buNone/>
            </a:pPr>
            <a:r>
              <a:rPr lang="he-IL" dirty="0"/>
              <a:t>יתרון לטווח ארוך – גורם למניעה של מחלות. </a:t>
            </a:r>
          </a:p>
          <a:p>
            <a:pPr marL="342900" indent="-342900">
              <a:buAutoNum type="arabicPeriod"/>
            </a:pPr>
            <a:r>
              <a:rPr lang="he-IL" dirty="0"/>
              <a:t>ירידה במשקל </a:t>
            </a:r>
          </a:p>
          <a:p>
            <a:pPr marL="0" indent="0">
              <a:buNone/>
            </a:pPr>
            <a:r>
              <a:rPr lang="he-IL" dirty="0"/>
              <a:t>2. משרה שובע – חלבון ושומן , יצירת גופי </a:t>
            </a:r>
            <a:r>
              <a:rPr lang="he-IL" dirty="0" err="1"/>
              <a:t>קטו</a:t>
            </a:r>
            <a:r>
              <a:rPr lang="he-IL" dirty="0"/>
              <a:t> , פחות אינסולין 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5333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6E4C775-5229-5A45-92C6-2DBA9C48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דלת פחמימות</a:t>
            </a:r>
          </a:p>
          <a:p>
            <a:r>
              <a:rPr lang="he-IL" dirty="0"/>
              <a:t>צום לסירוגין</a:t>
            </a:r>
          </a:p>
          <a:p>
            <a:r>
              <a:rPr lang="he-IL" dirty="0"/>
              <a:t>ים תיכונית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3740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D5A5B4-19E8-BF46-9A07-DF207A33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בעיות בנושא התזונה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6993E10-6361-CB4B-8097-F311DFB40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גורמים גנטיים, פסיכולוגיים, אורח חיים</a:t>
            </a:r>
          </a:p>
          <a:p>
            <a:r>
              <a:rPr lang="he-IL" dirty="0"/>
              <a:t>מחלות יכולות להופיע כתוצאה מחשיפה מצטברת לאורך השנים או מחשיפה קצרה לתקופה ארוכה לפני הופעתן</a:t>
            </a:r>
          </a:p>
          <a:p>
            <a:r>
              <a:rPr lang="he-IL" dirty="0"/>
              <a:t>כלים להערכה תזונתית</a:t>
            </a:r>
          </a:p>
        </p:txBody>
      </p:sp>
    </p:spTree>
    <p:extLst>
      <p:ext uri="{BB962C8B-B14F-4D97-AF65-F5344CB8AC3E}">
        <p14:creationId xmlns:p14="http://schemas.microsoft.com/office/powerpoint/2010/main" val="364749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931073-78D6-F342-A85B-6B8840F0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גנים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E3A101F-0ABD-A140-9BA4-7263D0154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- אינטראקציה בין גנים- גנים לתזונה מסוימת – אישי, באופן דומה - תזונה משפיעה על הגנטיקה . </a:t>
            </a:r>
          </a:p>
          <a:p>
            <a:r>
              <a:rPr lang="he-IL" dirty="0"/>
              <a:t>- </a:t>
            </a:r>
            <a:r>
              <a:rPr lang="he-IL" dirty="0" err="1"/>
              <a:t>נוטריגונמיקה</a:t>
            </a:r>
            <a:r>
              <a:rPr lang="he-IL" dirty="0"/>
              <a:t>-השפעה של תזונה על ביטוי גנים - </a:t>
            </a:r>
            <a:r>
              <a:rPr lang="he-IL" dirty="0" err="1"/>
              <a:t>נוטרגנטיקה</a:t>
            </a:r>
            <a:r>
              <a:rPr lang="he-IL" dirty="0"/>
              <a:t>-התאמה אישית של התזונה למניעת טיפול במחלות </a:t>
            </a:r>
          </a:p>
          <a:p>
            <a:r>
              <a:rPr lang="he-IL" dirty="0"/>
              <a:t>יש לו </a:t>
            </a:r>
            <a:r>
              <a:rPr lang="en-US" dirty="0"/>
              <a:t>DNA </a:t>
            </a:r>
            <a:r>
              <a:rPr lang="he-IL" dirty="0"/>
              <a:t>שקיבלנו חצי </a:t>
            </a:r>
            <a:r>
              <a:rPr lang="he-IL" dirty="0" err="1"/>
              <a:t>אמא</a:t>
            </a:r>
            <a:r>
              <a:rPr lang="he-IL" dirty="0"/>
              <a:t> חצי מאבא – רצף גנטי לא משתנה , מה משתנה? ביטוי גנטי </a:t>
            </a:r>
          </a:p>
          <a:p>
            <a:r>
              <a:rPr lang="he-IL" dirty="0"/>
              <a:t>מה מפעיל גן או סוגר גן מסוים ? קשור בסביבה או בתזונה , </a:t>
            </a:r>
          </a:p>
          <a:p>
            <a:r>
              <a:rPr lang="he-IL" dirty="0"/>
              <a:t>1000 ימים ראשונים = טרום הריון , הריון ,שנתיים אחרי הלידה - מצב תזונתי של </a:t>
            </a:r>
            <a:r>
              <a:rPr lang="he-IL" dirty="0" err="1"/>
              <a:t>אמא</a:t>
            </a:r>
            <a:r>
              <a:rPr lang="he-IL" dirty="0"/>
              <a:t> משפיע על ביטוי גנטי בעובר.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9476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0E6F1F8-A805-3B4C-8AC5-11AC23791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אינטראקציה עם חיידקי מעי – אוכל מסוים מעלה סוכר בדם בצורה אחרת בקרב אנשים שונים . </a:t>
            </a:r>
          </a:p>
          <a:p>
            <a:r>
              <a:rPr lang="he-IL" dirty="0"/>
              <a:t>בבדיקת מיפוי חיידקי מעי עורכים בדיקה ואז קובעים המלצה: </a:t>
            </a:r>
          </a:p>
          <a:p>
            <a:r>
              <a:rPr lang="he-IL" dirty="0"/>
              <a:t>יש אדם אחד שלחם לבן יאזן לו את רמות הסוכר והמחמצת יעלה לו את רמות הסוכר, למרות שלחם לבן הוא בהגדרה פחות בריא 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599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B7204AF-A760-6249-8E47-2C69EC27C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"תאוריית ההטבעה"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A657FFB-4907-0C47-A045-6F719DD52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המצב התזונתי של </a:t>
            </a:r>
            <a:r>
              <a:rPr lang="he-IL" dirty="0" err="1"/>
              <a:t>האמא</a:t>
            </a:r>
            <a:r>
              <a:rPr lang="he-IL" dirty="0"/>
              <a:t> במהלך ההיריון משפיע על ביטוי גנים בעובר. מי שהיה לו תקופה של בצורת וחוסר יש לו גנים חסכניים , זה יעיל לגוף הוא לא בזבזן, במצב של חוסר יהיה לגוף מאגר אבל יש יותר סיכויי להשמנה .גן חסכן/ גן בזבזן.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156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42B611-1D8C-264B-9B0B-7542DE214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אנרגיה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DD166A-F611-634F-A769-2B5C82CA3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מהם הדרכים לקבלת אנרגיה?</a:t>
            </a:r>
          </a:p>
          <a:p>
            <a:r>
              <a:rPr lang="he-IL" dirty="0"/>
              <a:t>1. צריכת מזון</a:t>
            </a:r>
          </a:p>
          <a:p>
            <a:r>
              <a:rPr lang="he-IL" dirty="0"/>
              <a:t>2. עיכול</a:t>
            </a:r>
          </a:p>
          <a:p>
            <a:r>
              <a:rPr lang="he-IL" dirty="0"/>
              <a:t>3. ספיגה</a:t>
            </a:r>
          </a:p>
          <a:p>
            <a:r>
              <a:rPr lang="he-IL" dirty="0"/>
              <a:t>4. הובלה</a:t>
            </a:r>
          </a:p>
          <a:p>
            <a:r>
              <a:rPr lang="he-IL" dirty="0"/>
              <a:t>5. חילוף חומרים</a:t>
            </a:r>
          </a:p>
          <a:p>
            <a:r>
              <a:rPr lang="he-IL" dirty="0"/>
              <a:t>6. אגירה</a:t>
            </a:r>
          </a:p>
          <a:p>
            <a:r>
              <a:rPr lang="he-IL" dirty="0"/>
              <a:t>7. הפרשה</a:t>
            </a:r>
          </a:p>
          <a:p>
            <a:r>
              <a:rPr lang="he-IL" dirty="0"/>
              <a:t>8. אינטראקציה</a:t>
            </a:r>
          </a:p>
        </p:txBody>
      </p:sp>
    </p:spTree>
    <p:extLst>
      <p:ext uri="{BB962C8B-B14F-4D97-AF65-F5344CB8AC3E}">
        <p14:creationId xmlns:p14="http://schemas.microsoft.com/office/powerpoint/2010/main" val="193032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A508BF-7B75-CF49-AFE8-5C522993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err="1"/>
              <a:t>מ</a:t>
            </a:r>
            <a:r>
              <a:rPr lang="he-IL" dirty="0"/>
              <a:t>ערכת העיכול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0190825-9667-BF46-92F9-9311F59B1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 אנו אוכלים אוכל, הוא מתפרק בגוף, מספק אנרגיה וחומרים בוני גוף (חומצות אמינו ומינרלים </a:t>
            </a:r>
            <a:r>
              <a:rPr lang="he-IL" dirty="0" err="1"/>
              <a:t>מסויימים</a:t>
            </a:r>
            <a:r>
              <a:rPr lang="he-IL" dirty="0"/>
              <a:t>) ומשתמש בהם לצרכיו . </a:t>
            </a:r>
          </a:p>
          <a:p>
            <a:r>
              <a:rPr lang="he-IL" dirty="0"/>
              <a:t>תפקיד מערכת עיכול- עיכול וספיגה וגם הגנה, מחסום בין </a:t>
            </a:r>
            <a:r>
              <a:rPr lang="he-IL" b="1" dirty="0"/>
              <a:t>החוץ</a:t>
            </a:r>
            <a:r>
              <a:rPr lang="he-IL" dirty="0"/>
              <a:t> </a:t>
            </a:r>
            <a:r>
              <a:rPr lang="he-IL" b="1" dirty="0" err="1"/>
              <a:t>לבפנים</a:t>
            </a:r>
            <a:r>
              <a:rPr lang="he-IL" b="1" dirty="0"/>
              <a:t>. </a:t>
            </a:r>
            <a:r>
              <a:rPr lang="he-IL" dirty="0"/>
              <a:t>מגן מפני ווירוסים שלא יכנסו לזרם הדם (כאשר לא מצליח לעשות את זה הגוף חולה), הפרשת הורמונים , אנזימים שממש משפיעים על כל הגוף . </a:t>
            </a:r>
          </a:p>
          <a:p>
            <a:r>
              <a:rPr lang="he-IL" dirty="0"/>
              <a:t>מטבוליזם = חילוף חומרים</a:t>
            </a:r>
          </a:p>
          <a:p>
            <a:r>
              <a:rPr lang="he-IL" dirty="0" err="1"/>
              <a:t>אנאבולים</a:t>
            </a:r>
            <a:r>
              <a:rPr lang="he-IL" dirty="0"/>
              <a:t> = בניה של </a:t>
            </a:r>
            <a:r>
              <a:rPr lang="en-US" dirty="0"/>
              <a:t>ATP</a:t>
            </a:r>
          </a:p>
          <a:p>
            <a:r>
              <a:rPr lang="he-IL" dirty="0" err="1"/>
              <a:t>קטאבולים</a:t>
            </a:r>
            <a:r>
              <a:rPr lang="he-IL" dirty="0"/>
              <a:t> = פירוק של </a:t>
            </a:r>
            <a:r>
              <a:rPr lang="he-IL" dirty="0" err="1"/>
              <a:t>A</a:t>
            </a:r>
            <a:r>
              <a:rPr lang="en-US" dirty="0"/>
              <a:t>TP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458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D76309-D28E-1E44-8E20-FDBA008D2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אנרגיה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31D4EE2-62CC-EF44-B2C9-FB4FD7E08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היכולת לבצע עבודה</a:t>
            </a:r>
          </a:p>
          <a:p>
            <a:r>
              <a:rPr lang="he-IL" dirty="0"/>
              <a:t>אנרגיה כימית – קשרים כימיים בניית תרכובות</a:t>
            </a:r>
          </a:p>
          <a:p>
            <a:r>
              <a:rPr lang="he-IL" dirty="0"/>
              <a:t> אנרגיה מכנית – פעילות שרירית</a:t>
            </a:r>
          </a:p>
          <a:p>
            <a:r>
              <a:rPr lang="he-IL" dirty="0"/>
              <a:t> אנרגיה חשמלית –פעילות תאי עצב ושריר, קליטת חומרים לתא </a:t>
            </a:r>
          </a:p>
          <a:p>
            <a:r>
              <a:rPr lang="he-IL" dirty="0"/>
              <a:t>הגוף משתמש במזון לאנרגיה וכל העודפים שלא נוצלו כאנרגיה הופכים לשומן – שומנים 70-80% </a:t>
            </a:r>
          </a:p>
          <a:p>
            <a:r>
              <a:rPr lang="he-IL" dirty="0"/>
              <a:t>חלבונים 25-15% </a:t>
            </a:r>
          </a:p>
          <a:p>
            <a:r>
              <a:rPr lang="he-IL" dirty="0"/>
              <a:t>פחמימות 1%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790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_13631748_TF10001120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631748_TF10001120" id="{9A680F6E-80EE-4ACC-B01E-72B9B78B21B0}" vid="{4BF6B73A-1994-4FDB-822D-49AA65B57D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Office_13631748_TF10001120</Template>
  <TotalTime>69</TotalTime>
  <Words>1086</Words>
  <Application>Microsoft Macintosh PowerPoint</Application>
  <PresentationFormat>מסך רחב</PresentationFormat>
  <Paragraphs>125</Paragraphs>
  <Slides>22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Office_13631748_TF10001120</vt:lpstr>
      <vt:lpstr>תזונה </vt:lpstr>
      <vt:lpstr>למה צריך תזונה?</vt:lpstr>
      <vt:lpstr>בעיות בנושא התזונה</vt:lpstr>
      <vt:lpstr>גנים</vt:lpstr>
      <vt:lpstr>מצגת של PowerPoint‏</vt:lpstr>
      <vt:lpstr>"תאוריית ההטבעה"</vt:lpstr>
      <vt:lpstr>אנרגיה</vt:lpstr>
      <vt:lpstr>מערכת העיכול</vt:lpstr>
      <vt:lpstr>אנרגיה</vt:lpstr>
      <vt:lpstr>מאזן אנרגיה</vt:lpstr>
      <vt:lpstr>מצגת של PowerPoint‏</vt:lpstr>
      <vt:lpstr>Rmr / bmr</vt:lpstr>
      <vt:lpstr>הוצאת אנרגטית</vt:lpstr>
      <vt:lpstr>מצגת של PowerPoint‏</vt:lpstr>
      <vt:lpstr>כיצד נחלק את צלחת האוכל שלנו?</vt:lpstr>
      <vt:lpstr>כמות חלבון מומלצת</vt:lpstr>
      <vt:lpstr>צפיפות קלורית</vt:lpstr>
      <vt:lpstr>גרלין ולפטין</vt:lpstr>
      <vt:lpstr>מצגת של PowerPoint‏</vt:lpstr>
      <vt:lpstr>bmi</vt:lpstr>
      <vt:lpstr>סוגי דיאטות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תזונה </dc:title>
  <dc:creator>רותם ויצמן צפריר</dc:creator>
  <cp:lastModifiedBy>רותם ויצמן צפריר</cp:lastModifiedBy>
  <cp:revision>1</cp:revision>
  <dcterms:created xsi:type="dcterms:W3CDTF">2022-01-11T11:54:13Z</dcterms:created>
  <dcterms:modified xsi:type="dcterms:W3CDTF">2022-01-11T13:03:40Z</dcterms:modified>
</cp:coreProperties>
</file>